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slides/slide89.xml" ContentType="application/vnd.openxmlformats-officedocument.presentationml.slide+xml"/>
  <Override PartName="/ppt/slides/slide9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02"/>
  </p:notesMasterIdLst>
  <p:handoutMasterIdLst>
    <p:handoutMasterId r:id="rId103"/>
  </p:handoutMasterIdLst>
  <p:sldIdLst>
    <p:sldId id="259" r:id="rId2"/>
    <p:sldId id="402" r:id="rId3"/>
    <p:sldId id="403" r:id="rId4"/>
    <p:sldId id="263" r:id="rId5"/>
    <p:sldId id="404" r:id="rId6"/>
    <p:sldId id="266" r:id="rId7"/>
    <p:sldId id="267" r:id="rId8"/>
    <p:sldId id="264" r:id="rId9"/>
    <p:sldId id="265" r:id="rId10"/>
    <p:sldId id="268" r:id="rId11"/>
    <p:sldId id="269" r:id="rId12"/>
    <p:sldId id="270" r:id="rId13"/>
    <p:sldId id="405" r:id="rId14"/>
    <p:sldId id="406" r:id="rId15"/>
    <p:sldId id="344" r:id="rId16"/>
    <p:sldId id="271" r:id="rId17"/>
    <p:sldId id="272" r:id="rId18"/>
    <p:sldId id="274" r:id="rId19"/>
    <p:sldId id="275" r:id="rId20"/>
    <p:sldId id="276" r:id="rId21"/>
    <p:sldId id="342" r:id="rId22"/>
    <p:sldId id="340" r:id="rId23"/>
    <p:sldId id="341" r:id="rId24"/>
    <p:sldId id="335" r:id="rId25"/>
    <p:sldId id="337" r:id="rId26"/>
    <p:sldId id="338" r:id="rId27"/>
    <p:sldId id="339" r:id="rId28"/>
    <p:sldId id="291" r:id="rId29"/>
    <p:sldId id="292" r:id="rId30"/>
    <p:sldId id="293" r:id="rId31"/>
    <p:sldId id="297" r:id="rId32"/>
    <p:sldId id="367" r:id="rId33"/>
    <p:sldId id="368" r:id="rId34"/>
    <p:sldId id="277" r:id="rId35"/>
    <p:sldId id="278" r:id="rId36"/>
    <p:sldId id="304" r:id="rId37"/>
    <p:sldId id="305" r:id="rId38"/>
    <p:sldId id="306" r:id="rId39"/>
    <p:sldId id="307" r:id="rId40"/>
    <p:sldId id="310" r:id="rId41"/>
    <p:sldId id="312" r:id="rId42"/>
    <p:sldId id="313" r:id="rId43"/>
    <p:sldId id="315" r:id="rId44"/>
    <p:sldId id="314" r:id="rId45"/>
    <p:sldId id="316" r:id="rId46"/>
    <p:sldId id="327" r:id="rId47"/>
    <p:sldId id="326" r:id="rId48"/>
    <p:sldId id="351" r:id="rId49"/>
    <p:sldId id="331" r:id="rId50"/>
    <p:sldId id="356" r:id="rId51"/>
    <p:sldId id="357" r:id="rId52"/>
    <p:sldId id="358" r:id="rId53"/>
    <p:sldId id="343" r:id="rId54"/>
    <p:sldId id="345" r:id="rId55"/>
    <p:sldId id="348" r:id="rId56"/>
    <p:sldId id="346" r:id="rId57"/>
    <p:sldId id="347" r:id="rId58"/>
    <p:sldId id="407" r:id="rId59"/>
    <p:sldId id="332" r:id="rId60"/>
    <p:sldId id="359" r:id="rId61"/>
    <p:sldId id="360" r:id="rId62"/>
    <p:sldId id="361" r:id="rId63"/>
    <p:sldId id="362" r:id="rId64"/>
    <p:sldId id="363" r:id="rId65"/>
    <p:sldId id="364" r:id="rId66"/>
    <p:sldId id="365" r:id="rId67"/>
    <p:sldId id="369" r:id="rId68"/>
    <p:sldId id="370" r:id="rId69"/>
    <p:sldId id="371" r:id="rId70"/>
    <p:sldId id="372" r:id="rId71"/>
    <p:sldId id="373" r:id="rId72"/>
    <p:sldId id="374" r:id="rId73"/>
    <p:sldId id="375" r:id="rId74"/>
    <p:sldId id="376" r:id="rId75"/>
    <p:sldId id="377" r:id="rId76"/>
    <p:sldId id="378" r:id="rId77"/>
    <p:sldId id="379" r:id="rId78"/>
    <p:sldId id="380" r:id="rId79"/>
    <p:sldId id="381" r:id="rId80"/>
    <p:sldId id="382" r:id="rId81"/>
    <p:sldId id="383" r:id="rId82"/>
    <p:sldId id="384" r:id="rId83"/>
    <p:sldId id="385" r:id="rId84"/>
    <p:sldId id="386" r:id="rId85"/>
    <p:sldId id="387" r:id="rId86"/>
    <p:sldId id="388" r:id="rId87"/>
    <p:sldId id="389" r:id="rId88"/>
    <p:sldId id="390" r:id="rId89"/>
    <p:sldId id="391" r:id="rId90"/>
    <p:sldId id="392" r:id="rId91"/>
    <p:sldId id="393" r:id="rId92"/>
    <p:sldId id="395" r:id="rId93"/>
    <p:sldId id="396" r:id="rId94"/>
    <p:sldId id="397" r:id="rId95"/>
    <p:sldId id="398" r:id="rId96"/>
    <p:sldId id="399" r:id="rId97"/>
    <p:sldId id="400" r:id="rId98"/>
    <p:sldId id="401" r:id="rId99"/>
    <p:sldId id="394" r:id="rId100"/>
    <p:sldId id="334" r:id="rId101"/>
  </p:sldIdLst>
  <p:sldSz cx="9144000" cy="6858000" type="screen4x3"/>
  <p:notesSz cx="6858000" cy="9144000"/>
  <p:defaultTextStyle>
    <a:defPPr>
      <a:defRPr lang="zh-TW"/>
    </a:defPPr>
    <a:lvl1pPr algn="l" rtl="0" fontAlgn="base">
      <a:spcBef>
        <a:spcPct val="0"/>
      </a:spcBef>
      <a:spcAft>
        <a:spcPct val="0"/>
      </a:spcAft>
      <a:defRPr kumimoji="1" sz="2400" b="1" kern="120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2400" b="1"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kumimoji="1" sz="2400" b="1"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kumimoji="1" sz="2400" b="1"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kumimoji="1" sz="2400" b="1"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sz="2400" b="1"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sz="2400" b="1"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sz="2400" b="1"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sz="2400" b="1" kern="1200">
        <a:solidFill>
          <a:schemeClr val="tx1"/>
        </a:solidFill>
        <a:latin typeface="Times New Roman" pitchFamily="18"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FF"/>
    <a:srgbClr val="FF0066"/>
    <a:srgbClr val="CC00CC"/>
    <a:srgbClr val="FFFFFF"/>
    <a:srgbClr val="CCFFFF"/>
    <a:srgbClr val="99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62" autoAdjust="0"/>
    <p:restoredTop sz="65631" autoAdjust="0"/>
  </p:normalViewPr>
  <p:slideViewPr>
    <p:cSldViewPr>
      <p:cViewPr varScale="1">
        <p:scale>
          <a:sx n="45" d="100"/>
          <a:sy n="45" d="100"/>
        </p:scale>
        <p:origin x="-1998" y="-108"/>
      </p:cViewPr>
      <p:guideLst>
        <p:guide orient="horz" pos="2160"/>
        <p:guide pos="2880"/>
      </p:guideLst>
    </p:cSldViewPr>
  </p:slideViewPr>
  <p:outlineViewPr>
    <p:cViewPr>
      <p:scale>
        <a:sx n="20" d="100"/>
        <a:sy n="20"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en-US" altLang="zh-TW"/>
          </a:p>
        </p:txBody>
      </p:sp>
      <p:sp>
        <p:nvSpPr>
          <p:cNvPr id="1126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ltLang="zh-TW"/>
          </a:p>
        </p:txBody>
      </p:sp>
      <p:sp>
        <p:nvSpPr>
          <p:cNvPr id="1126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endParaRPr lang="en-US" altLang="zh-TW"/>
          </a:p>
        </p:txBody>
      </p:sp>
      <p:sp>
        <p:nvSpPr>
          <p:cNvPr id="1126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AF7F54C9-1695-4DCB-87C5-0F977B098BF4}"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en-US" altLang="zh-TW"/>
          </a:p>
        </p:txBody>
      </p:sp>
      <p:sp>
        <p:nvSpPr>
          <p:cNvPr id="706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ltLang="zh-TW"/>
          </a:p>
        </p:txBody>
      </p:sp>
      <p:sp>
        <p:nvSpPr>
          <p:cNvPr id="675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06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706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endParaRPr lang="en-US" altLang="zh-TW"/>
          </a:p>
        </p:txBody>
      </p:sp>
      <p:sp>
        <p:nvSpPr>
          <p:cNvPr id="706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085E3E40-8CD5-42C4-BBFC-641BEA17A175}"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cci.culture.tw/cci/cci/law_detail.php?c=260&amp;sn=3985"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8" Type="http://schemas.openxmlformats.org/officeDocument/2006/relationships/hyperlink" Target="http://zh.wikipedia.org/wiki/%E5%85%AC%E5%B0%BA" TargetMode="External"/><Relationship Id="rId3" Type="http://schemas.openxmlformats.org/officeDocument/2006/relationships/hyperlink" Target="http://zh.wikipedia.org/wiki/2009%E5%B9%B4" TargetMode="External"/><Relationship Id="rId7" Type="http://schemas.openxmlformats.org/officeDocument/2006/relationships/hyperlink" Target="http://zh.wikipedia.org/wiki/%E4%B8%AD%E6%AD%A3%E7%B4%80%E5%BF%B5%E5%A0%82" TargetMode="External"/><Relationship Id="rId2" Type="http://schemas.openxmlformats.org/officeDocument/2006/relationships/slide" Target="../slides/slide43.xml"/><Relationship Id="rId1" Type="http://schemas.openxmlformats.org/officeDocument/2006/relationships/notesMaster" Target="../notesMasters/notesMaster1.xml"/><Relationship Id="rId6" Type="http://schemas.openxmlformats.org/officeDocument/2006/relationships/hyperlink" Target="http://zh.wikipedia.org/w/index.php?title=%E6%9D%AD%E5%B7%9E%E5%8D%97%E8%B7%AF&amp;action=edit&amp;redlink=1" TargetMode="External"/><Relationship Id="rId5" Type="http://schemas.openxmlformats.org/officeDocument/2006/relationships/hyperlink" Target="http://zh.wikipedia.org/wiki/%E5%8F%B0%E5%8C%97%E6%8D%B7%E9%81%8B%E4%BF%A1%E7%BE%A9%E7%B7%9A" TargetMode="External"/><Relationship Id="rId4" Type="http://schemas.openxmlformats.org/officeDocument/2006/relationships/hyperlink" Target="http://zh.wikipedia.org/wiki/7%E6%9C%8815%E6%97%A5" TargetMode="External"/><Relationship Id="rId9" Type="http://schemas.openxmlformats.org/officeDocument/2006/relationships/hyperlink" Target="http://zh.wikipedia.org/w/index.php?title=%E6%9C%AA%E7%88%86%E5%BD%88&amp;action=edit&amp;redlink=1"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7EEC28FE-FF53-47AE-8CE9-77FEFB4C3F6E}" type="slidenum">
              <a:rPr lang="en-US" altLang="zh-TW" smtClean="0"/>
              <a:pPr/>
              <a:t>1</a:t>
            </a:fld>
            <a:endParaRPr lang="en-US" altLang="zh-TW"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zh-TW" altLang="zh-TW"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TW" dirty="0" smtClean="0"/>
              <a:t>200</a:t>
            </a:r>
            <a:r>
              <a:rPr lang="zh-TW" altLang="en-US" dirty="0" smtClean="0"/>
              <a:t>個左右石碑</a:t>
            </a:r>
            <a:endParaRPr lang="en-US" altLang="zh-TW"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zh-TW" altLang="en-US" dirty="0" smtClean="0"/>
              <a:t>明治二十九年</a:t>
            </a:r>
            <a:r>
              <a:rPr lang="en-US" altLang="zh-TW" dirty="0" smtClean="0"/>
              <a:t>(1896)   38.2m</a:t>
            </a:r>
            <a:r>
              <a:rPr lang="zh-TW" altLang="en-US" kern="1200" dirty="0" smtClean="0">
                <a:solidFill>
                  <a:srgbClr val="0000CC"/>
                </a:solidFill>
                <a:latin typeface="Times New Roman" pitchFamily="18" charset="0"/>
                <a:ea typeface="標楷體" pitchFamily="65" charset="-120"/>
              </a:rPr>
              <a:t>大海嘯</a:t>
            </a:r>
            <a:endParaRPr lang="en-US" altLang="zh-TW"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zh-TW" altLang="en-US" dirty="0" smtClean="0"/>
              <a:t>昭和八年</a:t>
            </a:r>
            <a:r>
              <a:rPr lang="en-US" altLang="zh-TW" dirty="0" smtClean="0"/>
              <a:t>(1933) 27.7m</a:t>
            </a:r>
            <a:r>
              <a:rPr lang="zh-TW" altLang="en-US" kern="1200" dirty="0" smtClean="0">
                <a:solidFill>
                  <a:srgbClr val="0000CC"/>
                </a:solidFill>
                <a:latin typeface="Times New Roman" pitchFamily="18" charset="0"/>
                <a:ea typeface="標楷體" pitchFamily="65" charset="-120"/>
              </a:rPr>
              <a:t>大海嘯</a:t>
            </a:r>
            <a:endParaRPr lang="zh-TW" altLang="en-US" dirty="0" smtClean="0"/>
          </a:p>
          <a:p>
            <a:endParaRPr lang="zh-TW" altLang="en-US" dirty="0"/>
          </a:p>
        </p:txBody>
      </p:sp>
      <p:sp>
        <p:nvSpPr>
          <p:cNvPr id="4" name="投影片編號版面配置區 3"/>
          <p:cNvSpPr>
            <a:spLocks noGrp="1"/>
          </p:cNvSpPr>
          <p:nvPr>
            <p:ph type="sldNum" sz="quarter" idx="10"/>
          </p:nvPr>
        </p:nvSpPr>
        <p:spPr/>
        <p:txBody>
          <a:bodyPr/>
          <a:lstStyle/>
          <a:p>
            <a:pPr>
              <a:defRPr/>
            </a:pPr>
            <a:fld id="{085E3E40-8CD5-42C4-BBFC-641BEA17A175}" type="slidenum">
              <a:rPr lang="en-US" altLang="zh-TW" smtClean="0"/>
              <a:pPr>
                <a:defRPr/>
              </a:pPr>
              <a:t>3</a:t>
            </a:fld>
            <a:endParaRPr lang="en-US" altLang="zh-TW"/>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1143000" y="687388"/>
            <a:ext cx="4572000" cy="3429000"/>
          </a:xfrm>
          <a:ln/>
        </p:spPr>
      </p:sp>
      <p:sp>
        <p:nvSpPr>
          <p:cNvPr id="69635" name="Rectangle 3"/>
          <p:cNvSpPr>
            <a:spLocks noGrp="1" noChangeArrowheads="1"/>
          </p:cNvSpPr>
          <p:nvPr>
            <p:ph type="body" idx="1"/>
          </p:nvPr>
        </p:nvSpPr>
        <p:spPr>
          <a:xfrm>
            <a:off x="685800" y="4341813"/>
            <a:ext cx="5486400" cy="4114800"/>
          </a:xfrm>
          <a:noFill/>
          <a:ln/>
        </p:spPr>
        <p:txBody>
          <a:bodyPr/>
          <a:lstStyle/>
          <a:p>
            <a:pPr eaLnBrk="1" hangingPunct="1"/>
            <a:r>
              <a:rPr lang="zh-TW" altLang="en-US" i="1" smtClean="0"/>
              <a:t>文化創意產業</a:t>
            </a:r>
            <a:r>
              <a:rPr lang="zh-TW" altLang="en-US" smtClean="0"/>
              <a:t>，行政院於</a:t>
            </a:r>
            <a:r>
              <a:rPr lang="en-US" altLang="zh-TW" smtClean="0"/>
              <a:t>2002</a:t>
            </a:r>
            <a:r>
              <a:rPr lang="zh-TW" altLang="en-US" smtClean="0"/>
              <a:t>年</a:t>
            </a:r>
            <a:r>
              <a:rPr lang="en-US" altLang="zh-TW" smtClean="0"/>
              <a:t>5</a:t>
            </a:r>
            <a:r>
              <a:rPr lang="zh-TW" altLang="en-US" smtClean="0"/>
              <a:t>月，依照「挑戰</a:t>
            </a:r>
            <a:r>
              <a:rPr lang="en-US" altLang="zh-TW" smtClean="0"/>
              <a:t>2008</a:t>
            </a:r>
            <a:r>
              <a:rPr lang="zh-TW" altLang="en-US" smtClean="0"/>
              <a:t>：國家發展計畫內」的「發展</a:t>
            </a:r>
            <a:r>
              <a:rPr lang="zh-TW" altLang="en-US" i="1" smtClean="0"/>
              <a:t>文化創意產業</a:t>
            </a:r>
            <a:r>
              <a:rPr lang="zh-TW" altLang="en-US" smtClean="0"/>
              <a:t>計畫」所確定</a:t>
            </a:r>
            <a:endParaRPr lang="en-US" altLang="zh-TW" smtClean="0"/>
          </a:p>
          <a:p>
            <a:pPr eaLnBrk="1" hangingPunct="1"/>
            <a:r>
              <a:rPr lang="zh-TW" altLang="en-US" smtClean="0">
                <a:hlinkClick r:id="rId3" tooltip="文化創意產業發展法99年1月7日立法院三讀通過版本"/>
              </a:rPr>
              <a:t>文化創意產業發展法</a:t>
            </a:r>
            <a:r>
              <a:rPr lang="en-US" altLang="zh-TW" smtClean="0">
                <a:hlinkClick r:id="rId3" tooltip="文化創意產業發展法99年1月7日立法院三讀通過版本"/>
              </a:rPr>
              <a:t>99</a:t>
            </a:r>
            <a:r>
              <a:rPr lang="zh-TW" altLang="en-US" smtClean="0">
                <a:hlinkClick r:id="rId3" tooltip="文化創意產業發展法99年1月7日立法院三讀通過版本"/>
              </a:rPr>
              <a:t>年</a:t>
            </a:r>
            <a:r>
              <a:rPr lang="en-US" altLang="zh-TW" smtClean="0">
                <a:hlinkClick r:id="rId3" tooltip="文化創意產業發展法99年1月7日立法院三讀通過版本"/>
              </a:rPr>
              <a:t>1</a:t>
            </a:r>
            <a:r>
              <a:rPr lang="zh-TW" altLang="en-US" smtClean="0">
                <a:hlinkClick r:id="rId3" tooltip="文化創意產業發展法99年1月7日立法院三讀通過版本"/>
              </a:rPr>
              <a:t>月</a:t>
            </a:r>
            <a:r>
              <a:rPr lang="en-US" altLang="zh-TW" smtClean="0">
                <a:hlinkClick r:id="rId3" tooltip="文化創意產業發展法99年1月7日立法院三讀通過版本"/>
              </a:rPr>
              <a:t>7</a:t>
            </a:r>
            <a:r>
              <a:rPr lang="zh-TW" altLang="en-US" smtClean="0">
                <a:hlinkClick r:id="rId3" tooltip="文化創意產業發展法99年1月7日立法院三讀通過版本"/>
              </a:rPr>
              <a:t>日立法院三讀通過版本</a:t>
            </a:r>
            <a:endParaRPr lang="zh-TW"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43000" y="685800"/>
            <a:ext cx="4573588" cy="3430588"/>
          </a:xfrm>
          <a:ln/>
        </p:spPr>
      </p:sp>
      <p:sp>
        <p:nvSpPr>
          <p:cNvPr id="72707" name="Rectangle 3"/>
          <p:cNvSpPr>
            <a:spLocks noGrp="1" noChangeArrowheads="1"/>
          </p:cNvSpPr>
          <p:nvPr>
            <p:ph type="body" idx="1"/>
          </p:nvPr>
        </p:nvSpPr>
        <p:spPr>
          <a:xfrm>
            <a:off x="685800" y="4341813"/>
            <a:ext cx="5486400" cy="4116387"/>
          </a:xfrm>
          <a:noFill/>
          <a:ln/>
        </p:spPr>
        <p:txBody>
          <a:bodyPr/>
          <a:lstStyle/>
          <a:p>
            <a:pPr eaLnBrk="1" hangingPunct="1"/>
            <a:endParaRPr lang="zh-TW"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xfrm>
            <a:off x="1143000" y="685800"/>
            <a:ext cx="4573588" cy="3430588"/>
          </a:xfrm>
          <a:ln/>
        </p:spPr>
      </p:sp>
      <p:sp>
        <p:nvSpPr>
          <p:cNvPr id="73731" name="Rectangle 3"/>
          <p:cNvSpPr>
            <a:spLocks noGrp="1" noChangeArrowheads="1"/>
          </p:cNvSpPr>
          <p:nvPr>
            <p:ph type="body" idx="1"/>
          </p:nvPr>
        </p:nvSpPr>
        <p:spPr>
          <a:xfrm>
            <a:off x="685800" y="4341813"/>
            <a:ext cx="5486400" cy="4116387"/>
          </a:xfrm>
          <a:noFill/>
          <a:ln/>
        </p:spPr>
        <p:txBody>
          <a:bodyPr/>
          <a:lstStyle/>
          <a:p>
            <a:pPr eaLnBrk="1" hangingPunct="1"/>
            <a:endParaRPr lang="zh-TW"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投影片圖像版面配置區 1"/>
          <p:cNvSpPr>
            <a:spLocks noGrp="1" noRot="1" noChangeAspect="1" noTextEdit="1"/>
          </p:cNvSpPr>
          <p:nvPr>
            <p:ph type="sldImg"/>
          </p:nvPr>
        </p:nvSpPr>
        <p:spPr>
          <a:ln/>
        </p:spPr>
      </p:sp>
      <p:sp>
        <p:nvSpPr>
          <p:cNvPr id="70659" name="備忘稿版面配置區 2"/>
          <p:cNvSpPr>
            <a:spLocks noGrp="1"/>
          </p:cNvSpPr>
          <p:nvPr>
            <p:ph type="body" idx="1"/>
          </p:nvPr>
        </p:nvSpPr>
        <p:spPr>
          <a:noFill/>
          <a:ln/>
        </p:spPr>
        <p:txBody>
          <a:bodyPr/>
          <a:lstStyle/>
          <a:p>
            <a:pPr eaLnBrk="1" hangingPunct="1"/>
            <a:endParaRPr lang="zh-TW" altLang="en-US" smtClean="0"/>
          </a:p>
        </p:txBody>
      </p:sp>
      <p:sp>
        <p:nvSpPr>
          <p:cNvPr id="70660" name="投影片編號版面配置區 3"/>
          <p:cNvSpPr txBox="1">
            <a:spLocks noGrp="1"/>
          </p:cNvSpPr>
          <p:nvPr/>
        </p:nvSpPr>
        <p:spPr bwMode="auto">
          <a:xfrm>
            <a:off x="3883025" y="8685213"/>
            <a:ext cx="2973388" cy="457200"/>
          </a:xfrm>
          <a:prstGeom prst="rect">
            <a:avLst/>
          </a:prstGeom>
          <a:noFill/>
          <a:ln w="9525">
            <a:noFill/>
            <a:miter lim="800000"/>
            <a:headEnd/>
            <a:tailEnd/>
          </a:ln>
        </p:spPr>
        <p:txBody>
          <a:bodyPr lIns="90718" tIns="45359" rIns="90718" bIns="45359" anchor="b"/>
          <a:lstStyle/>
          <a:p>
            <a:pPr algn="r" defTabSz="906463"/>
            <a:fld id="{70DA3591-2800-47A3-9B07-CE4769441FDB}" type="slidenum">
              <a:rPr lang="en-US" altLang="zh-TW" sz="1200">
                <a:latin typeface="Arial" pitchFamily="34" charset="0"/>
              </a:rPr>
              <a:pPr algn="r" defTabSz="906463"/>
              <a:t>8</a:t>
            </a:fld>
            <a:endParaRPr lang="en-US" altLang="zh-TW" sz="120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投影片圖像版面配置區 1"/>
          <p:cNvSpPr>
            <a:spLocks noGrp="1" noRot="1" noChangeAspect="1" noTextEdit="1"/>
          </p:cNvSpPr>
          <p:nvPr>
            <p:ph type="sldImg"/>
          </p:nvPr>
        </p:nvSpPr>
        <p:spPr>
          <a:ln/>
        </p:spPr>
      </p:sp>
      <p:sp>
        <p:nvSpPr>
          <p:cNvPr id="71683" name="備忘稿版面配置區 2"/>
          <p:cNvSpPr>
            <a:spLocks noGrp="1"/>
          </p:cNvSpPr>
          <p:nvPr>
            <p:ph type="body" idx="1"/>
          </p:nvPr>
        </p:nvSpPr>
        <p:spPr>
          <a:noFill/>
          <a:ln/>
        </p:spPr>
        <p:txBody>
          <a:bodyPr/>
          <a:lstStyle/>
          <a:p>
            <a:pPr eaLnBrk="1" hangingPunct="1"/>
            <a:endParaRPr lang="zh-TW" altLang="en-US" smtClean="0"/>
          </a:p>
        </p:txBody>
      </p:sp>
      <p:sp>
        <p:nvSpPr>
          <p:cNvPr id="71684" name="投影片編號版面配置區 3"/>
          <p:cNvSpPr>
            <a:spLocks noGrp="1"/>
          </p:cNvSpPr>
          <p:nvPr>
            <p:ph type="sldNum" sz="quarter" idx="5"/>
          </p:nvPr>
        </p:nvSpPr>
        <p:spPr>
          <a:noFill/>
        </p:spPr>
        <p:txBody>
          <a:bodyPr/>
          <a:lstStyle/>
          <a:p>
            <a:fld id="{C9FC8E25-0A6A-41B5-8DB1-9159146348FC}" type="slidenum">
              <a:rPr lang="en-US" altLang="zh-TW" smtClean="0"/>
              <a:pPr/>
              <a:t>9</a:t>
            </a:fld>
            <a:endParaRPr lang="en-US" altLang="zh-TW"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43000" y="687388"/>
            <a:ext cx="4572000" cy="3429000"/>
          </a:xfrm>
          <a:ln/>
        </p:spPr>
      </p:sp>
      <p:sp>
        <p:nvSpPr>
          <p:cNvPr id="74755" name="Rectangle 3"/>
          <p:cNvSpPr>
            <a:spLocks noGrp="1" noChangeArrowheads="1"/>
          </p:cNvSpPr>
          <p:nvPr>
            <p:ph type="body" idx="1"/>
          </p:nvPr>
        </p:nvSpPr>
        <p:spPr>
          <a:xfrm>
            <a:off x="685800" y="4341813"/>
            <a:ext cx="5486400" cy="4114800"/>
          </a:xfrm>
          <a:noFill/>
          <a:ln/>
        </p:spPr>
        <p:txBody>
          <a:bodyPr/>
          <a:lstStyle/>
          <a:p>
            <a:pPr eaLnBrk="1" hangingPunct="1"/>
            <a:endParaRPr lang="zh-TW"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altLang="zh-TW" sz="1200" kern="1200" dirty="0" smtClean="0">
                <a:solidFill>
                  <a:schemeClr val="tx1"/>
                </a:solidFill>
                <a:latin typeface="Times New Roman" pitchFamily="18" charset="0"/>
                <a:ea typeface="新細明體" pitchFamily="18" charset="-120"/>
                <a:cs typeface="+mn-cs"/>
              </a:rPr>
              <a:t>1874</a:t>
            </a:r>
            <a:r>
              <a:rPr kumimoji="1" lang="zh-TW" altLang="zh-TW" sz="1200" kern="1200" dirty="0" smtClean="0">
                <a:solidFill>
                  <a:schemeClr val="tx1"/>
                </a:solidFill>
                <a:latin typeface="Times New Roman" pitchFamily="18" charset="0"/>
                <a:ea typeface="新細明體" pitchFamily="18" charset="-120"/>
                <a:cs typeface="+mn-cs"/>
              </a:rPr>
              <a:t>年牡丹社事件，日本藉口懲治凶番，出兵侵略臺灣。甲午戰爭爆發，乙未割臺之間，日本就已刊行多張「臺灣地圖」，表現出日本領臺前致力於地理偵察。本圖是</a:t>
            </a:r>
            <a:r>
              <a:rPr kumimoji="1" lang="en-US" altLang="zh-TW" sz="1200" kern="1200" dirty="0" smtClean="0">
                <a:solidFill>
                  <a:schemeClr val="tx1"/>
                </a:solidFill>
                <a:latin typeface="Times New Roman" pitchFamily="18" charset="0"/>
                <a:ea typeface="新細明體" pitchFamily="18" charset="-120"/>
                <a:cs typeface="+mn-cs"/>
              </a:rPr>
              <a:t>1894</a:t>
            </a:r>
            <a:r>
              <a:rPr kumimoji="1" lang="zh-TW" altLang="zh-TW" sz="1200" kern="1200" dirty="0" smtClean="0">
                <a:solidFill>
                  <a:schemeClr val="tx1"/>
                </a:solidFill>
                <a:latin typeface="Times New Roman" pitchFamily="18" charset="0"/>
                <a:ea typeface="新細明體" pitchFamily="18" charset="-120"/>
                <a:cs typeface="+mn-cs"/>
              </a:rPr>
              <a:t>年</a:t>
            </a:r>
            <a:r>
              <a:rPr kumimoji="1" lang="en-US" altLang="zh-TW" sz="1200" kern="1200" dirty="0" smtClean="0">
                <a:solidFill>
                  <a:schemeClr val="tx1"/>
                </a:solidFill>
                <a:latin typeface="Times New Roman" pitchFamily="18" charset="0"/>
                <a:ea typeface="新細明體" pitchFamily="18" charset="-120"/>
                <a:cs typeface="+mn-cs"/>
              </a:rPr>
              <a:t>12</a:t>
            </a:r>
            <a:r>
              <a:rPr kumimoji="1" lang="zh-TW" altLang="zh-TW" sz="1200" kern="1200" dirty="0" smtClean="0">
                <a:solidFill>
                  <a:schemeClr val="tx1"/>
                </a:solidFill>
                <a:latin typeface="Times New Roman" pitchFamily="18" charset="0"/>
                <a:ea typeface="新細明體" pitchFamily="18" charset="-120"/>
                <a:cs typeface="+mn-cs"/>
              </a:rPr>
              <a:t>月製版，係以英法洋人所繪的「臺北府」近代式地圖為基礎，因此許多地名譯成日文時，難免有誤差。圖中繪有基隆廳至臺北府，經桃仔園到新竹鐵路，即保存了劉銘傳所建的鐵路最完整的原始路線。日本參謀部出版此圖的目的，是預謀窺伺臺灣，為侵臺做準備，所以注意基隆、淡水的港口。比例尺附有日本里，清里（華里），及英法的「米（</a:t>
            </a:r>
            <a:r>
              <a:rPr kumimoji="1" lang="en-US" altLang="zh-TW" sz="1200" kern="1200" dirty="0" smtClean="0">
                <a:solidFill>
                  <a:schemeClr val="tx1"/>
                </a:solidFill>
                <a:latin typeface="Times New Roman" pitchFamily="18" charset="0"/>
                <a:ea typeface="新細明體" pitchFamily="18" charset="-120"/>
                <a:cs typeface="+mn-cs"/>
              </a:rPr>
              <a:t>meter</a:t>
            </a:r>
            <a:r>
              <a:rPr kumimoji="1" lang="zh-TW" altLang="zh-TW" sz="1200" kern="1200" dirty="0" smtClean="0">
                <a:solidFill>
                  <a:schemeClr val="tx1"/>
                </a:solidFill>
                <a:latin typeface="Times New Roman" pitchFamily="18" charset="0"/>
                <a:ea typeface="新細明體" pitchFamily="18" charset="-120"/>
                <a:cs typeface="+mn-cs"/>
              </a:rPr>
              <a:t>）」。</a:t>
            </a:r>
          </a:p>
          <a:p>
            <a:endParaRPr lang="zh-TW" altLang="en-US" dirty="0"/>
          </a:p>
        </p:txBody>
      </p:sp>
      <p:sp>
        <p:nvSpPr>
          <p:cNvPr id="4" name="投影片編號版面配置區 3"/>
          <p:cNvSpPr>
            <a:spLocks noGrp="1"/>
          </p:cNvSpPr>
          <p:nvPr>
            <p:ph type="sldNum" sz="quarter" idx="10"/>
          </p:nvPr>
        </p:nvSpPr>
        <p:spPr/>
        <p:txBody>
          <a:bodyPr/>
          <a:lstStyle/>
          <a:p>
            <a:pPr>
              <a:defRPr/>
            </a:pPr>
            <a:fld id="{085E3E40-8CD5-42C4-BBFC-641BEA17A175}" type="slidenum">
              <a:rPr lang="en-US" altLang="zh-TW" smtClean="0"/>
              <a:pPr>
                <a:defRPr/>
              </a:pPr>
              <a:t>13</a:t>
            </a:fld>
            <a:endParaRPr lang="en-US" altLang="zh-TW"/>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a:ln/>
        </p:spPr>
      </p:sp>
      <p:sp>
        <p:nvSpPr>
          <p:cNvPr id="75779" name="備忘稿版面配置區 2"/>
          <p:cNvSpPr>
            <a:spLocks noGrp="1"/>
          </p:cNvSpPr>
          <p:nvPr>
            <p:ph type="body" idx="1"/>
          </p:nvPr>
        </p:nvSpPr>
        <p:spPr>
          <a:noFill/>
          <a:ln/>
        </p:spPr>
        <p:txBody>
          <a:bodyPr/>
          <a:lstStyle/>
          <a:p>
            <a:pPr eaLnBrk="1" hangingPunct="1"/>
            <a:r>
              <a:rPr lang="en-US" altLang="zh-TW" smtClean="0"/>
              <a:t>2004/10 </a:t>
            </a:r>
            <a:r>
              <a:rPr lang="zh-TW" altLang="en-US" smtClean="0"/>
              <a:t>中央研究院與美國國會圖書館正式簽約合作。</a:t>
            </a:r>
          </a:p>
          <a:p>
            <a:pPr eaLnBrk="1" hangingPunct="1"/>
            <a:r>
              <a:rPr lang="en-US" altLang="zh-TW" smtClean="0"/>
              <a:t>2004~2008</a:t>
            </a:r>
            <a:r>
              <a:rPr lang="zh-TW" altLang="en-US" smtClean="0"/>
              <a:t>年，執行</a:t>
            </a:r>
            <a:r>
              <a:rPr lang="en-US" altLang="zh-TW" smtClean="0"/>
              <a:t>『</a:t>
            </a:r>
            <a:r>
              <a:rPr lang="zh-TW" altLang="en-US" smtClean="0"/>
              <a:t>美國國會圖書館典藏之中國相關地圖文獻清查計畫</a:t>
            </a:r>
            <a:r>
              <a:rPr lang="en-US" altLang="zh-TW" smtClean="0"/>
              <a:t>』</a:t>
            </a:r>
            <a:r>
              <a:rPr lang="zh-TW" altLang="en-US" smtClean="0"/>
              <a:t>，由史語所范毅軍研究員帶領人社中心及計算中心相關工作人員，前往美國國會圖書館「地理與地圖部」進行地圖文獻清查、建檔及翻拍等工作。</a:t>
            </a:r>
          </a:p>
          <a:p>
            <a:pPr eaLnBrk="1" hangingPunct="1"/>
            <a:r>
              <a:rPr lang="en-US" altLang="zh-TW" smtClean="0"/>
              <a:t>2004~2006</a:t>
            </a:r>
            <a:r>
              <a:rPr lang="zh-TW" altLang="en-US" smtClean="0"/>
              <a:t>年目錄及影像已公開。 </a:t>
            </a:r>
          </a:p>
          <a:p>
            <a:pPr eaLnBrk="1" hangingPunct="1"/>
            <a:r>
              <a:rPr lang="en-US" altLang="zh-TW" sz="1400" smtClean="0"/>
              <a:t>URL http://webgis.sinica.edu.tw/map_loc/</a:t>
            </a:r>
          </a:p>
          <a:p>
            <a:endParaRPr lang="zh-TW" altLang="en-US" smtClean="0"/>
          </a:p>
        </p:txBody>
      </p:sp>
      <p:sp>
        <p:nvSpPr>
          <p:cNvPr id="75780" name="投影片編號版面配置區 3"/>
          <p:cNvSpPr>
            <a:spLocks noGrp="1"/>
          </p:cNvSpPr>
          <p:nvPr>
            <p:ph type="sldNum" sz="quarter" idx="5"/>
          </p:nvPr>
        </p:nvSpPr>
        <p:spPr>
          <a:noFill/>
        </p:spPr>
        <p:txBody>
          <a:bodyPr/>
          <a:lstStyle/>
          <a:p>
            <a:fld id="{DF44CB57-3BB6-4B85-8502-11F5F0F919F9}" type="slidenum">
              <a:rPr lang="en-US" altLang="zh-TW" smtClean="0"/>
              <a:pPr/>
              <a:t>17</a:t>
            </a:fld>
            <a:endParaRPr lang="en-US" altLang="zh-TW"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43000" y="687388"/>
            <a:ext cx="4572000" cy="3429000"/>
          </a:xfrm>
          <a:ln/>
        </p:spPr>
      </p:sp>
      <p:sp>
        <p:nvSpPr>
          <p:cNvPr id="76803" name="Rectangle 3"/>
          <p:cNvSpPr>
            <a:spLocks noGrp="1" noChangeArrowheads="1"/>
          </p:cNvSpPr>
          <p:nvPr>
            <p:ph type="body" idx="1"/>
          </p:nvPr>
        </p:nvSpPr>
        <p:spPr>
          <a:xfrm>
            <a:off x="685800" y="4341813"/>
            <a:ext cx="5486400" cy="4114800"/>
          </a:xfrm>
          <a:noFill/>
          <a:ln/>
        </p:spPr>
        <p:txBody>
          <a:bodyPr/>
          <a:lstStyle/>
          <a:p>
            <a:pPr eaLnBrk="1" hangingPunct="1"/>
            <a:endParaRPr lang="zh-TW"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143000" y="685800"/>
            <a:ext cx="4573588" cy="3430588"/>
          </a:xfrm>
          <a:ln/>
        </p:spPr>
      </p:sp>
      <p:sp>
        <p:nvSpPr>
          <p:cNvPr id="77827" name="Rectangle 3"/>
          <p:cNvSpPr>
            <a:spLocks noGrp="1" noChangeArrowheads="1"/>
          </p:cNvSpPr>
          <p:nvPr>
            <p:ph type="body" idx="1"/>
          </p:nvPr>
        </p:nvSpPr>
        <p:spPr>
          <a:xfrm>
            <a:off x="685800" y="4341813"/>
            <a:ext cx="5486400" cy="4116387"/>
          </a:xfrm>
          <a:noFill/>
          <a:ln/>
        </p:spPr>
        <p:txBody>
          <a:bodyPr/>
          <a:lstStyle/>
          <a:p>
            <a:pPr eaLnBrk="1" hangingPunct="1"/>
            <a:endParaRPr lang="zh-TW"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43000" y="685800"/>
            <a:ext cx="4573588" cy="3430588"/>
          </a:xfrm>
          <a:ln/>
        </p:spPr>
      </p:sp>
      <p:sp>
        <p:nvSpPr>
          <p:cNvPr id="78851" name="Rectangle 3"/>
          <p:cNvSpPr>
            <a:spLocks noGrp="1" noChangeArrowheads="1"/>
          </p:cNvSpPr>
          <p:nvPr>
            <p:ph type="body" idx="1"/>
          </p:nvPr>
        </p:nvSpPr>
        <p:spPr>
          <a:xfrm>
            <a:off x="685800" y="4341813"/>
            <a:ext cx="5486400" cy="4116387"/>
          </a:xfrm>
          <a:noFill/>
          <a:ln/>
        </p:spPr>
        <p:txBody>
          <a:bodyPr/>
          <a:lstStyle/>
          <a:p>
            <a:pPr eaLnBrk="1" hangingPunct="1"/>
            <a:endParaRPr lang="zh-TW"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TextEdit="1"/>
          </p:cNvSpPr>
          <p:nvPr>
            <p:ph type="sldImg"/>
          </p:nvPr>
        </p:nvSpPr>
        <p:spPr>
          <a:ln/>
        </p:spPr>
      </p:sp>
      <p:sp>
        <p:nvSpPr>
          <p:cNvPr id="79875" name="Rectangle 3"/>
          <p:cNvSpPr>
            <a:spLocks noGrp="1"/>
          </p:cNvSpPr>
          <p:nvPr>
            <p:ph type="body" idx="1"/>
          </p:nvPr>
        </p:nvSpPr>
        <p:spPr>
          <a:noFill/>
          <a:ln/>
        </p:spPr>
        <p:txBody>
          <a:bodyPr/>
          <a:lstStyle/>
          <a:p>
            <a:pPr defTabSz="912813" eaLnBrk="1" hangingPunct="1"/>
            <a:endParaRPr lang="zh-TW"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pPr eaLnBrk="1" hangingPunct="1"/>
            <a:endParaRPr lang="zh-TW"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pPr eaLnBrk="1" hangingPunct="1"/>
            <a:endParaRPr lang="zh-TW"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pPr eaLnBrk="1" hangingPunct="1"/>
            <a:endParaRPr lang="zh-TW"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pPr eaLnBrk="1" hangingPunct="1"/>
            <a:endParaRPr lang="zh-TW"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TextEdit="1"/>
          </p:cNvSpPr>
          <p:nvPr>
            <p:ph type="sldImg"/>
          </p:nvPr>
        </p:nvSpPr>
        <p:spPr>
          <a:ln/>
        </p:spPr>
      </p:sp>
      <p:sp>
        <p:nvSpPr>
          <p:cNvPr id="84995" name="Rectangle 3"/>
          <p:cNvSpPr>
            <a:spLocks noGrp="1"/>
          </p:cNvSpPr>
          <p:nvPr>
            <p:ph type="body" idx="1"/>
          </p:nvPr>
        </p:nvSpPr>
        <p:spPr>
          <a:noFill/>
          <a:ln/>
        </p:spPr>
        <p:txBody>
          <a:bodyPr/>
          <a:lstStyle/>
          <a:p>
            <a:pPr defTabSz="912813" eaLnBrk="1" hangingPunct="1"/>
            <a:r>
              <a:rPr lang="en-US" altLang="zh-TW" smtClean="0"/>
              <a:t>1944</a:t>
            </a:r>
            <a:r>
              <a:rPr lang="zh-TW" altLang="en-US" smtClean="0"/>
              <a:t>年拍攝影像</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endParaRPr lang="zh-TW"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xfrm>
            <a:off x="1143000" y="685800"/>
            <a:ext cx="4573588" cy="3430588"/>
          </a:xfrm>
          <a:ln/>
        </p:spPr>
      </p:sp>
      <p:sp>
        <p:nvSpPr>
          <p:cNvPr id="87043" name="Rectangle 3"/>
          <p:cNvSpPr>
            <a:spLocks noGrp="1" noChangeArrowheads="1"/>
          </p:cNvSpPr>
          <p:nvPr>
            <p:ph type="body" idx="1"/>
          </p:nvPr>
        </p:nvSpPr>
        <p:spPr>
          <a:xfrm>
            <a:off x="685800" y="4341813"/>
            <a:ext cx="5486400" cy="4116387"/>
          </a:xfrm>
          <a:noFill/>
          <a:ln/>
        </p:spPr>
        <p:txBody>
          <a:bodyPr/>
          <a:lstStyle/>
          <a:p>
            <a:pPr eaLnBrk="1" hangingPunct="1"/>
            <a:endParaRPr lang="zh-TW"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xfrm>
            <a:off x="1143000" y="685800"/>
            <a:ext cx="4573588" cy="3430588"/>
          </a:xfrm>
          <a:ln/>
        </p:spPr>
      </p:sp>
      <p:sp>
        <p:nvSpPr>
          <p:cNvPr id="88067" name="Rectangle 3"/>
          <p:cNvSpPr>
            <a:spLocks noGrp="1" noChangeArrowheads="1"/>
          </p:cNvSpPr>
          <p:nvPr>
            <p:ph type="body" idx="1"/>
          </p:nvPr>
        </p:nvSpPr>
        <p:spPr>
          <a:xfrm>
            <a:off x="685800" y="4341813"/>
            <a:ext cx="5486400" cy="4116387"/>
          </a:xfrm>
          <a:noFill/>
          <a:ln/>
        </p:spPr>
        <p:txBody>
          <a:bodyPr/>
          <a:lstStyle/>
          <a:p>
            <a:pPr eaLnBrk="1" hangingPunct="1"/>
            <a:endParaRPr lang="zh-TW"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xfrm>
            <a:off x="1143000" y="685800"/>
            <a:ext cx="4573588" cy="3430588"/>
          </a:xfrm>
          <a:ln/>
        </p:spPr>
      </p:sp>
      <p:sp>
        <p:nvSpPr>
          <p:cNvPr id="89091" name="Rectangle 3"/>
          <p:cNvSpPr>
            <a:spLocks noGrp="1" noChangeArrowheads="1"/>
          </p:cNvSpPr>
          <p:nvPr>
            <p:ph type="body" idx="1"/>
          </p:nvPr>
        </p:nvSpPr>
        <p:spPr>
          <a:xfrm>
            <a:off x="685800" y="4341813"/>
            <a:ext cx="5486400" cy="4116387"/>
          </a:xfrm>
          <a:noFill/>
          <a:ln/>
        </p:spPr>
        <p:txBody>
          <a:bodyPr/>
          <a:lstStyle/>
          <a:p>
            <a:pPr eaLnBrk="1" hangingPunct="1"/>
            <a:r>
              <a:rPr lang="zh-TW" altLang="en-US" smtClean="0"/>
              <a:t>這一批資料：台北市自來水事業處自來水查漏、高雄師範大學地理學系土地利用變遷</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p:spPr>
        <p:txBody>
          <a:bodyPr/>
          <a:lstStyle/>
          <a:p>
            <a:pPr eaLnBrk="1" hangingPunct="1"/>
            <a:endParaRPr lang="zh-TW"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pPr eaLnBrk="1" hangingPunct="1"/>
            <a:r>
              <a:rPr lang="en-US" altLang="zh-TW" smtClean="0">
                <a:hlinkClick r:id="rId3" tooltip="2009年"/>
              </a:rPr>
              <a:t>2009</a:t>
            </a:r>
            <a:r>
              <a:rPr lang="zh-TW" altLang="en-US" smtClean="0">
                <a:hlinkClick r:id="rId3" tooltip="2009年"/>
              </a:rPr>
              <a:t>年</a:t>
            </a:r>
            <a:r>
              <a:rPr lang="en-US" altLang="zh-TW" smtClean="0">
                <a:hlinkClick r:id="rId4" tooltip="7月15日"/>
              </a:rPr>
              <a:t>7</a:t>
            </a:r>
            <a:r>
              <a:rPr lang="zh-TW" altLang="en-US" smtClean="0">
                <a:hlinkClick r:id="rId4" tooltip="7月15日"/>
              </a:rPr>
              <a:t>月</a:t>
            </a:r>
            <a:r>
              <a:rPr lang="en-US" altLang="zh-TW" smtClean="0">
                <a:hlinkClick r:id="rId4" tooltip="7月15日"/>
              </a:rPr>
              <a:t>15</a:t>
            </a:r>
            <a:r>
              <a:rPr lang="zh-TW" altLang="en-US" smtClean="0">
                <a:hlinkClick r:id="rId4" tooltip="7月15日"/>
              </a:rPr>
              <a:t>日</a:t>
            </a:r>
            <a:r>
              <a:rPr lang="zh-TW" altLang="en-US" smtClean="0"/>
              <a:t>，在</a:t>
            </a:r>
            <a:r>
              <a:rPr lang="zh-TW" altLang="en-US" smtClean="0">
                <a:hlinkClick r:id="rId5" tooltip="台北捷運信義線"/>
              </a:rPr>
              <a:t>台北捷運信義線</a:t>
            </a:r>
            <a:r>
              <a:rPr lang="zh-TW" altLang="en-US" b="1" smtClean="0">
                <a:hlinkClick r:id="rId6" tooltip="杭州南路"/>
              </a:rPr>
              <a:t>杭州南路</a:t>
            </a:r>
            <a:r>
              <a:rPr lang="zh-TW" altLang="en-US" smtClean="0"/>
              <a:t>一帶工地（鄰近</a:t>
            </a:r>
            <a:r>
              <a:rPr lang="zh-TW" altLang="en-US" smtClean="0">
                <a:hlinkClick r:id="rId7" tooltip="中正紀念堂"/>
              </a:rPr>
              <a:t>中正紀念堂</a:t>
            </a:r>
            <a:r>
              <a:rPr lang="zh-TW" altLang="en-US" smtClean="0"/>
              <a:t>）地下</a:t>
            </a:r>
            <a:r>
              <a:rPr lang="en-US" altLang="zh-TW" smtClean="0"/>
              <a:t>1</a:t>
            </a:r>
            <a:r>
              <a:rPr lang="zh-TW" altLang="en-US" b="1" smtClean="0">
                <a:hlinkClick r:id="rId8" tooltip="公尺"/>
              </a:rPr>
              <a:t>公尺</a:t>
            </a:r>
            <a:r>
              <a:rPr lang="zh-TW" altLang="en-US" smtClean="0"/>
              <a:t>處即發現兩顆疑為本次空襲遺留之</a:t>
            </a:r>
            <a:r>
              <a:rPr lang="zh-TW" altLang="en-US" b="1" smtClean="0">
                <a:hlinkClick r:id="rId9" tooltip="未爆彈"/>
              </a:rPr>
              <a:t>未爆彈</a:t>
            </a:r>
            <a:r>
              <a:rPr lang="zh-TW" altLang="en-US" smtClean="0"/>
              <a:t>，後來順利卸除，未釀成傷亡。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xfrm>
            <a:off x="1143000" y="687388"/>
            <a:ext cx="4572000" cy="3429000"/>
          </a:xfrm>
          <a:ln/>
        </p:spPr>
      </p:sp>
      <p:sp>
        <p:nvSpPr>
          <p:cNvPr id="92163" name="Rectangle 3"/>
          <p:cNvSpPr>
            <a:spLocks noGrp="1" noChangeArrowheads="1"/>
          </p:cNvSpPr>
          <p:nvPr>
            <p:ph type="body" idx="1"/>
          </p:nvPr>
        </p:nvSpPr>
        <p:spPr>
          <a:noFill/>
          <a:ln/>
        </p:spPr>
        <p:txBody>
          <a:bodyPr/>
          <a:lstStyle/>
          <a:p>
            <a:pPr eaLnBrk="1" hangingPunct="1"/>
            <a:endParaRPr lang="zh-TW"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a:ln/>
        </p:spPr>
        <p:txBody>
          <a:bodyPr/>
          <a:lstStyle/>
          <a:p>
            <a:pPr eaLnBrk="1" hangingPunct="1"/>
            <a:r>
              <a:rPr lang="zh-TW" altLang="en-US" smtClean="0"/>
              <a:t>油車口影片</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p:spPr>
        <p:txBody>
          <a:bodyPr/>
          <a:lstStyle/>
          <a:p>
            <a:pPr eaLnBrk="1" hangingPunct="1"/>
            <a:r>
              <a:rPr lang="zh-TW" altLang="en-US" smtClean="0"/>
              <a:t>油車口影片</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投影片圖像版面配置區 1"/>
          <p:cNvSpPr>
            <a:spLocks noGrp="1" noRot="1" noChangeAspect="1" noTextEdit="1"/>
          </p:cNvSpPr>
          <p:nvPr>
            <p:ph type="sldImg"/>
          </p:nvPr>
        </p:nvSpPr>
        <p:spPr>
          <a:ln/>
        </p:spPr>
      </p:sp>
      <p:sp>
        <p:nvSpPr>
          <p:cNvPr id="95235" name="備忘稿版面配置區 2"/>
          <p:cNvSpPr>
            <a:spLocks noGrp="1"/>
          </p:cNvSpPr>
          <p:nvPr>
            <p:ph type="body" idx="1"/>
          </p:nvPr>
        </p:nvSpPr>
        <p:spPr>
          <a:noFill/>
          <a:ln/>
        </p:spPr>
        <p:txBody>
          <a:bodyPr/>
          <a:lstStyle/>
          <a:p>
            <a:r>
              <a:rPr lang="en-US" altLang="zh-TW" smtClean="0"/>
              <a:t>Google addressed this by launching historical imagery in Google Earth in a number of new areas, including London in 1945, in coordination with archivists in these countries.</a:t>
            </a:r>
            <a:endParaRPr lang="zh-TW" altLang="en-US" smtClean="0"/>
          </a:p>
        </p:txBody>
      </p:sp>
      <p:sp>
        <p:nvSpPr>
          <p:cNvPr id="95236" name="投影片編號版面配置區 3"/>
          <p:cNvSpPr>
            <a:spLocks noGrp="1"/>
          </p:cNvSpPr>
          <p:nvPr>
            <p:ph type="sldNum" sz="quarter" idx="5"/>
          </p:nvPr>
        </p:nvSpPr>
        <p:spPr>
          <a:noFill/>
        </p:spPr>
        <p:txBody>
          <a:bodyPr/>
          <a:lstStyle/>
          <a:p>
            <a:fld id="{43DE9DF6-180F-4692-AE50-A557546F1EF6}" type="slidenum">
              <a:rPr lang="en-US" altLang="zh-TW" smtClean="0"/>
              <a:pPr/>
              <a:t>49</a:t>
            </a:fld>
            <a:endParaRPr lang="en-US" altLang="zh-TW"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xfrm>
            <a:off x="1143000" y="685800"/>
            <a:ext cx="4575175" cy="3430588"/>
          </a:xfrm>
          <a:ln/>
        </p:spPr>
      </p:sp>
      <p:sp>
        <p:nvSpPr>
          <p:cNvPr id="96259" name="Rectangle 3"/>
          <p:cNvSpPr>
            <a:spLocks noGrp="1" noChangeArrowheads="1"/>
          </p:cNvSpPr>
          <p:nvPr>
            <p:ph type="body" idx="1"/>
          </p:nvPr>
        </p:nvSpPr>
        <p:spPr>
          <a:xfrm>
            <a:off x="914400" y="4343400"/>
            <a:ext cx="5029200" cy="4114800"/>
          </a:xfrm>
          <a:noFill/>
          <a:ln/>
        </p:spPr>
        <p:txBody>
          <a:bodyPr/>
          <a:lstStyle/>
          <a:p>
            <a:endParaRPr lang="zh-TW"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xfrm>
            <a:off x="1143000" y="685800"/>
            <a:ext cx="4575175" cy="3430588"/>
          </a:xfrm>
          <a:ln/>
        </p:spPr>
      </p:sp>
      <p:sp>
        <p:nvSpPr>
          <p:cNvPr id="97283" name="Rectangle 3"/>
          <p:cNvSpPr>
            <a:spLocks noGrp="1" noChangeArrowheads="1"/>
          </p:cNvSpPr>
          <p:nvPr>
            <p:ph type="body" idx="1"/>
          </p:nvPr>
        </p:nvSpPr>
        <p:spPr>
          <a:xfrm>
            <a:off x="914400" y="4343400"/>
            <a:ext cx="5029200" cy="4114800"/>
          </a:xfrm>
          <a:noFill/>
          <a:ln/>
        </p:spPr>
        <p:txBody>
          <a:bodyPr/>
          <a:lstStyle/>
          <a:p>
            <a:endParaRPr lang="zh-TW"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xfrm>
            <a:off x="1143000" y="685800"/>
            <a:ext cx="4575175" cy="3430588"/>
          </a:xfrm>
          <a:ln/>
        </p:spPr>
      </p:sp>
      <p:sp>
        <p:nvSpPr>
          <p:cNvPr id="98307" name="Rectangle 3"/>
          <p:cNvSpPr>
            <a:spLocks noGrp="1" noChangeArrowheads="1"/>
          </p:cNvSpPr>
          <p:nvPr>
            <p:ph type="body" idx="1"/>
          </p:nvPr>
        </p:nvSpPr>
        <p:spPr>
          <a:xfrm>
            <a:off x="914400" y="4343400"/>
            <a:ext cx="5029200" cy="4114800"/>
          </a:xfrm>
          <a:noFill/>
          <a:ln/>
        </p:spPr>
        <p:txBody>
          <a:bodyPr/>
          <a:lstStyle/>
          <a:p>
            <a:endParaRPr lang="zh-TW"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投影片圖像版面配置區 1"/>
          <p:cNvSpPr>
            <a:spLocks noGrp="1" noRot="1" noChangeAspect="1" noTextEdit="1"/>
          </p:cNvSpPr>
          <p:nvPr>
            <p:ph type="sldImg"/>
          </p:nvPr>
        </p:nvSpPr>
        <p:spPr>
          <a:ln/>
        </p:spPr>
      </p:sp>
      <p:sp>
        <p:nvSpPr>
          <p:cNvPr id="99331" name="備忘稿版面配置區 2"/>
          <p:cNvSpPr>
            <a:spLocks noGrp="1"/>
          </p:cNvSpPr>
          <p:nvPr>
            <p:ph type="body" idx="1"/>
          </p:nvPr>
        </p:nvSpPr>
        <p:spPr>
          <a:noFill/>
          <a:ln/>
        </p:spPr>
        <p:txBody>
          <a:bodyPr/>
          <a:lstStyle/>
          <a:p>
            <a:endParaRPr lang="zh-TW" altLang="en-US" smtClean="0"/>
          </a:p>
        </p:txBody>
      </p:sp>
      <p:sp>
        <p:nvSpPr>
          <p:cNvPr id="99332" name="投影片編號版面配置區 3"/>
          <p:cNvSpPr>
            <a:spLocks noGrp="1"/>
          </p:cNvSpPr>
          <p:nvPr>
            <p:ph type="sldNum" sz="quarter" idx="5"/>
          </p:nvPr>
        </p:nvSpPr>
        <p:spPr>
          <a:noFill/>
        </p:spPr>
        <p:txBody>
          <a:bodyPr/>
          <a:lstStyle/>
          <a:p>
            <a:fld id="{572E3103-6490-4224-9E72-13A015EFECF0}" type="slidenum">
              <a:rPr lang="en-US" altLang="zh-TW" smtClean="0"/>
              <a:pPr/>
              <a:t>53</a:t>
            </a:fld>
            <a:endParaRPr lang="en-US" altLang="zh-TW"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投影片圖像版面配置區 1"/>
          <p:cNvSpPr>
            <a:spLocks noGrp="1" noRot="1" noChangeAspect="1" noTextEdit="1"/>
          </p:cNvSpPr>
          <p:nvPr>
            <p:ph type="sldImg"/>
          </p:nvPr>
        </p:nvSpPr>
        <p:spPr>
          <a:ln/>
        </p:spPr>
      </p:sp>
      <p:sp>
        <p:nvSpPr>
          <p:cNvPr id="100355" name="備忘稿版面配置區 2"/>
          <p:cNvSpPr>
            <a:spLocks noGrp="1"/>
          </p:cNvSpPr>
          <p:nvPr>
            <p:ph type="body" idx="1"/>
          </p:nvPr>
        </p:nvSpPr>
        <p:spPr>
          <a:noFill/>
          <a:ln/>
        </p:spPr>
        <p:txBody>
          <a:bodyPr/>
          <a:lstStyle/>
          <a:p>
            <a:r>
              <a:rPr lang="zh-TW" altLang="en-US" smtClean="0"/>
              <a:t>其立法背景，係基於台灣光復後土地總登記時，部分民眾不諳法令未申辦登記，而由政府登記為國有，致喪失其所有權；又日據時期徵用民地，民眾被迫遷移，導致長期占用國有土地。</a:t>
            </a:r>
          </a:p>
        </p:txBody>
      </p:sp>
      <p:sp>
        <p:nvSpPr>
          <p:cNvPr id="100356" name="投影片編號版面配置區 3"/>
          <p:cNvSpPr>
            <a:spLocks noGrp="1"/>
          </p:cNvSpPr>
          <p:nvPr>
            <p:ph type="sldNum" sz="quarter" idx="5"/>
          </p:nvPr>
        </p:nvSpPr>
        <p:spPr>
          <a:noFill/>
        </p:spPr>
        <p:txBody>
          <a:bodyPr/>
          <a:lstStyle/>
          <a:p>
            <a:fld id="{0602640F-EC0D-4A93-834C-E4E4D3664121}" type="slidenum">
              <a:rPr lang="en-US" altLang="zh-TW" smtClean="0"/>
              <a:pPr/>
              <a:t>55</a:t>
            </a:fld>
            <a:endParaRPr lang="en-US" altLang="zh-TW"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投影片圖像版面配置區 1"/>
          <p:cNvSpPr>
            <a:spLocks noGrp="1" noRot="1" noChangeAspect="1" noTextEdit="1"/>
          </p:cNvSpPr>
          <p:nvPr>
            <p:ph type="sldImg"/>
          </p:nvPr>
        </p:nvSpPr>
        <p:spPr>
          <a:ln/>
        </p:spPr>
      </p:sp>
      <p:sp>
        <p:nvSpPr>
          <p:cNvPr id="101379" name="備忘稿版面配置區 2"/>
          <p:cNvSpPr>
            <a:spLocks noGrp="1"/>
          </p:cNvSpPr>
          <p:nvPr>
            <p:ph type="body" idx="1"/>
          </p:nvPr>
        </p:nvSpPr>
        <p:spPr>
          <a:noFill/>
          <a:ln/>
        </p:spPr>
        <p:txBody>
          <a:bodyPr/>
          <a:lstStyle/>
          <a:p>
            <a:r>
              <a:rPr lang="zh-TW" altLang="en-US" b="1" smtClean="0"/>
              <a:t>台北縣民國</a:t>
            </a:r>
            <a:r>
              <a:rPr lang="en-US" altLang="zh-TW" b="1" smtClean="0"/>
              <a:t>57</a:t>
            </a:r>
            <a:r>
              <a:rPr lang="zh-TW" altLang="en-US" b="1" smtClean="0"/>
              <a:t>年前的舊違建列管。台中市民國</a:t>
            </a:r>
            <a:r>
              <a:rPr lang="en-US" altLang="zh-TW" b="1" smtClean="0"/>
              <a:t>87</a:t>
            </a:r>
            <a:r>
              <a:rPr lang="zh-TW" altLang="en-US" b="1" smtClean="0"/>
              <a:t>年</a:t>
            </a:r>
            <a:r>
              <a:rPr lang="en-US" altLang="zh-TW" b="1" smtClean="0"/>
              <a:t>10</a:t>
            </a:r>
            <a:r>
              <a:rPr lang="zh-TW" altLang="en-US" b="1" smtClean="0"/>
              <a:t>月</a:t>
            </a:r>
            <a:r>
              <a:rPr lang="en-US" altLang="zh-TW" b="1" smtClean="0"/>
              <a:t>1</a:t>
            </a:r>
            <a:r>
              <a:rPr lang="zh-TW" altLang="en-US" b="1" smtClean="0"/>
              <a:t>日前的「既存違建」緩拆、高雄市</a:t>
            </a:r>
            <a:r>
              <a:rPr lang="en-US" altLang="zh-TW" b="1" smtClean="0"/>
              <a:t>84</a:t>
            </a:r>
            <a:r>
              <a:rPr lang="zh-TW" altLang="en-US" b="1" smtClean="0"/>
              <a:t>年</a:t>
            </a:r>
            <a:r>
              <a:rPr lang="en-US" altLang="zh-TW" b="1" smtClean="0"/>
              <a:t>6</a:t>
            </a:r>
            <a:r>
              <a:rPr lang="zh-TW" altLang="en-US" b="1" smtClean="0"/>
              <a:t>月</a:t>
            </a:r>
            <a:r>
              <a:rPr lang="en-US" altLang="zh-TW" b="1" smtClean="0"/>
              <a:t>30</a:t>
            </a:r>
            <a:r>
              <a:rPr lang="zh-TW" altLang="en-US" b="1" smtClean="0"/>
              <a:t>日前的「既存違建」拍照備存，</a:t>
            </a:r>
            <a:endParaRPr lang="zh-TW" altLang="en-US" smtClean="0"/>
          </a:p>
        </p:txBody>
      </p:sp>
      <p:sp>
        <p:nvSpPr>
          <p:cNvPr id="101380" name="投影片編號版面配置區 3"/>
          <p:cNvSpPr>
            <a:spLocks noGrp="1"/>
          </p:cNvSpPr>
          <p:nvPr>
            <p:ph type="sldNum" sz="quarter" idx="5"/>
          </p:nvPr>
        </p:nvSpPr>
        <p:spPr>
          <a:noFill/>
        </p:spPr>
        <p:txBody>
          <a:bodyPr/>
          <a:lstStyle/>
          <a:p>
            <a:fld id="{711F50BB-E38D-498F-921F-000F82438C6B}" type="slidenum">
              <a:rPr lang="en-US" altLang="zh-TW" smtClean="0"/>
              <a:pPr/>
              <a:t>56</a:t>
            </a:fld>
            <a:endParaRPr lang="en-US" altLang="zh-TW"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投影片圖像版面配置區 1"/>
          <p:cNvSpPr>
            <a:spLocks noGrp="1" noRot="1" noChangeAspect="1" noTextEdit="1"/>
          </p:cNvSpPr>
          <p:nvPr>
            <p:ph type="sldImg"/>
          </p:nvPr>
        </p:nvSpPr>
        <p:spPr>
          <a:ln/>
        </p:spPr>
      </p:sp>
      <p:sp>
        <p:nvSpPr>
          <p:cNvPr id="102403" name="備忘稿版面配置區 2"/>
          <p:cNvSpPr>
            <a:spLocks noGrp="1"/>
          </p:cNvSpPr>
          <p:nvPr>
            <p:ph type="body" idx="1"/>
          </p:nvPr>
        </p:nvSpPr>
        <p:spPr>
          <a:noFill/>
          <a:ln/>
        </p:spPr>
        <p:txBody>
          <a:bodyPr/>
          <a:lstStyle/>
          <a:p>
            <a:r>
              <a:rPr lang="zh-TW" altLang="en-US" smtClean="0"/>
              <a:t>台北市中正區徐州路</a:t>
            </a:r>
            <a:r>
              <a:rPr lang="en-US" altLang="zh-TW" smtClean="0"/>
              <a:t>10~16</a:t>
            </a:r>
            <a:r>
              <a:rPr lang="zh-TW" altLang="en-US" smtClean="0"/>
              <a:t>號老樹</a:t>
            </a:r>
            <a:endParaRPr lang="en-US" altLang="zh-TW" smtClean="0"/>
          </a:p>
          <a:p>
            <a:r>
              <a:rPr lang="zh-TW" altLang="en-US" smtClean="0"/>
              <a:t>北市都市計畫委員會日前審議第一宗「保護樹群意象都市計畫案」，通過「修訂台北市中正區徐州路兩側土地使用分區管制細部計畫案」，為保留徐州路（中山南路至杭州南路段）樹群，規定兩側須退縮</a:t>
            </a:r>
            <a:r>
              <a:rPr lang="en-US" altLang="zh-TW" smtClean="0"/>
              <a:t>3.64</a:t>
            </a:r>
            <a:r>
              <a:rPr lang="zh-TW" altLang="en-US" smtClean="0"/>
              <a:t>公尺，不得開挖，日後須經都市設計審議後才能開發建築。</a:t>
            </a:r>
          </a:p>
          <a:p>
            <a:r>
              <a:rPr lang="zh-TW" altLang="en-US" smtClean="0"/>
              <a:t>市府都市發展局表示，這是市府第一宗透過都市計畫，積極保護老樟樹生長環境及地方居民集體記憶的案例，意義重大。</a:t>
            </a:r>
          </a:p>
          <a:p>
            <a:r>
              <a:rPr lang="zh-TW" altLang="en-US" smtClean="0"/>
              <a:t>都市規畫科表示，徐州路兩側行道樹歷史可回溯民國</a:t>
            </a:r>
            <a:r>
              <a:rPr lang="en-US" altLang="zh-TW" smtClean="0"/>
              <a:t>20</a:t>
            </a:r>
            <a:r>
              <a:rPr lang="zh-TW" altLang="en-US" smtClean="0"/>
              <a:t>年，當時即有照片證明有樹苗，文史資料也證實，行道樹約民國</a:t>
            </a:r>
            <a:r>
              <a:rPr lang="en-US" altLang="zh-TW" smtClean="0"/>
              <a:t>44</a:t>
            </a:r>
            <a:r>
              <a:rPr lang="zh-TW" altLang="en-US" smtClean="0"/>
              <a:t>年種植，有其保存意義。</a:t>
            </a:r>
          </a:p>
          <a:p>
            <a:r>
              <a:rPr lang="zh-TW" altLang="en-US" smtClean="0"/>
              <a:t>由於都市計畫將徐州路畫定為道路用地時，兩側行道樹土地非屬道路分區範圍，這次透過都市計畫土地使用分區管制細部計畫變更，規範樹木兩側</a:t>
            </a:r>
            <a:r>
              <a:rPr lang="en-US" altLang="zh-TW" smtClean="0"/>
              <a:t>3.64</a:t>
            </a:r>
            <a:r>
              <a:rPr lang="zh-TW" altLang="en-US" smtClean="0"/>
              <a:t>公尺範圍內不得為建築開挖範圍或車行斜坡道。</a:t>
            </a:r>
          </a:p>
          <a:p>
            <a:r>
              <a:rPr lang="zh-TW" altLang="en-US" smtClean="0"/>
              <a:t>官員認為，只要是行道樹群及具有樹群意象的地點，未來建商要更加注意。</a:t>
            </a:r>
          </a:p>
          <a:p>
            <a:r>
              <a:rPr lang="zh-TW" altLang="en-US" smtClean="0"/>
              <a:t>徐州路</a:t>
            </a:r>
            <a:r>
              <a:rPr lang="en-US" altLang="zh-TW" smtClean="0"/>
              <a:t>10</a:t>
            </a:r>
            <a:r>
              <a:rPr lang="zh-TW" altLang="en-US" smtClean="0"/>
              <a:t>號因建案一排樟樹被迫遷移，引起社區居民及環保團體抗議，去年環團曾發動護樹運動，還串連居民、台大學生及民間團體等阻擋建商怪手進入移樹。</a:t>
            </a:r>
          </a:p>
          <a:p>
            <a:r>
              <a:rPr lang="zh-TW" altLang="en-US" smtClean="0"/>
              <a:t>這個都市計畫案私下被環保團體稱為「徐州路條款」，認為日後有類似情形時，或有建商要強行砍除老樹時，可援引使用。</a:t>
            </a:r>
          </a:p>
          <a:p>
            <a:endParaRPr lang="zh-TW" altLang="en-US" smtClean="0"/>
          </a:p>
        </p:txBody>
      </p:sp>
      <p:sp>
        <p:nvSpPr>
          <p:cNvPr id="102404" name="投影片編號版面配置區 3"/>
          <p:cNvSpPr>
            <a:spLocks noGrp="1"/>
          </p:cNvSpPr>
          <p:nvPr>
            <p:ph type="sldNum" sz="quarter" idx="5"/>
          </p:nvPr>
        </p:nvSpPr>
        <p:spPr>
          <a:noFill/>
        </p:spPr>
        <p:txBody>
          <a:bodyPr/>
          <a:lstStyle/>
          <a:p>
            <a:fld id="{D370D288-18BC-436D-A092-178972CA75A4}" type="slidenum">
              <a:rPr lang="en-US" altLang="zh-TW" smtClean="0"/>
              <a:pPr/>
              <a:t>57</a:t>
            </a:fld>
            <a:endParaRPr lang="en-US" altLang="zh-TW"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投影片圖像版面配置區 1"/>
          <p:cNvSpPr>
            <a:spLocks noGrp="1" noRot="1" noChangeAspect="1" noTextEdit="1"/>
          </p:cNvSpPr>
          <p:nvPr>
            <p:ph type="sldImg"/>
          </p:nvPr>
        </p:nvSpPr>
        <p:spPr>
          <a:ln/>
        </p:spPr>
      </p:sp>
      <p:sp>
        <p:nvSpPr>
          <p:cNvPr id="109571" name="備忘稿版面配置區 2"/>
          <p:cNvSpPr>
            <a:spLocks noGrp="1"/>
          </p:cNvSpPr>
          <p:nvPr>
            <p:ph type="body" idx="1"/>
          </p:nvPr>
        </p:nvSpPr>
        <p:spPr>
          <a:noFill/>
          <a:ln/>
        </p:spPr>
        <p:txBody>
          <a:bodyPr/>
          <a:lstStyle/>
          <a:p>
            <a:endParaRPr lang="zh-TW" altLang="en-US" smtClean="0"/>
          </a:p>
        </p:txBody>
      </p:sp>
      <p:sp>
        <p:nvSpPr>
          <p:cNvPr id="109572" name="投影片編號版面配置區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6BAEA09-12F9-4A2B-B519-8251BD99E64B}" type="slidenum">
              <a:rPr lang="en-US" altLang="zh-TW" sz="1200" b="0"/>
              <a:pPr algn="r"/>
              <a:t>67</a:t>
            </a:fld>
            <a:endParaRPr lang="en-US" altLang="zh-TW" sz="1200" b="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a:ln/>
        </p:spPr>
        <p:txBody>
          <a:bodyPr/>
          <a:lstStyle/>
          <a:p>
            <a:r>
              <a:rPr lang="zh-TW" altLang="en-US" smtClean="0"/>
              <a:t>原來住在台南玉井與南化一帶</a:t>
            </a:r>
            <a:r>
              <a:rPr lang="en-US" altLang="zh-TW" smtClean="0"/>
              <a:t>, 1915</a:t>
            </a:r>
            <a:r>
              <a:rPr lang="zh-TW" altLang="en-US" smtClean="0"/>
              <a:t>年先遷到五里埔</a:t>
            </a:r>
            <a:r>
              <a:rPr lang="en-US" altLang="zh-TW" smtClean="0"/>
              <a:t>, </a:t>
            </a:r>
            <a:r>
              <a:rPr lang="zh-TW" altLang="en-US" smtClean="0"/>
              <a:t>後慢慢往北邊開墾</a:t>
            </a:r>
          </a:p>
          <a:p>
            <a:pPr>
              <a:spcBef>
                <a:spcPct val="0"/>
              </a:spcBef>
            </a:pPr>
            <a:endParaRPr lang="zh-TW" altLang="en-US" smtClean="0"/>
          </a:p>
          <a:p>
            <a:endParaRPr lang="zh-TW"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a:noFill/>
          <a:ln/>
        </p:spPr>
        <p:txBody>
          <a:bodyPr/>
          <a:lstStyle/>
          <a:p>
            <a:r>
              <a:rPr lang="zh-TW" altLang="en-US" smtClean="0"/>
              <a:t>交通方面，因東邊為群峰聳立之中央山脈，以西除了阿里山山脈之外，與沿海西部平原之間，更有綿長惡地地形阻隔，與外界溝通不易。日據時期至光復初期對外交通仍依靠沿溪岸河床及吊橋與甲仙相通。民國六十六年甲仙至三民鄉之三民路調整為臺二十一線，起至甲仙，經關山、小林至三民鄉民族村，全長二十五公里，自五十九年開工，六十六年完工，打通與山區的交通。 </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a:noFill/>
          <a:ln/>
        </p:spPr>
        <p:txBody>
          <a:bodyPr/>
          <a:lstStyle/>
          <a:p>
            <a:r>
              <a:rPr lang="zh-TW" altLang="en-US" smtClean="0"/>
              <a:t>小林下游兩公里處的五里埔則是個高出河床約八十公尺的高位階地，階地面平坦而遼闊</a:t>
            </a:r>
            <a:r>
              <a:rPr lang="en-US" altLang="zh-TW" smtClean="0"/>
              <a:t>(</a:t>
            </a:r>
            <a:r>
              <a:rPr lang="zh-TW" altLang="en-US" smtClean="0"/>
              <a:t>面積約</a:t>
            </a:r>
            <a:r>
              <a:rPr lang="en-US" altLang="zh-TW" smtClean="0"/>
              <a:t>80</a:t>
            </a:r>
            <a:r>
              <a:rPr lang="zh-TW" altLang="en-US" smtClean="0"/>
              <a:t>公頃</a:t>
            </a:r>
            <a:r>
              <a:rPr lang="en-US" altLang="zh-TW" smtClean="0"/>
              <a:t>)</a:t>
            </a:r>
            <a:r>
              <a:rPr lang="zh-TW" altLang="en-US" smtClean="0"/>
              <a:t>，東側山坡較為和緩且坡高及山溝集水面積都不大，西側階地崖坡基腳有穩定的岩盤可抵擋河岸侵蝕 </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p:spPr>
        <p:txBody>
          <a:bodyPr/>
          <a:lstStyle/>
          <a:p>
            <a:r>
              <a:rPr lang="en-US" altLang="zh-TW" smtClean="0"/>
              <a:t>48-m0644-044.tif</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p:spPr>
        <p:txBody>
          <a:bodyPr/>
          <a:lstStyle/>
          <a:p>
            <a:r>
              <a:rPr lang="en-US" altLang="zh-TW" smtClean="0"/>
              <a:t>64-016-0275.tif</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kumimoji="1" lang="zh-TW" altLang="en-US" sz="1200" kern="1200" dirty="0" smtClean="0">
                <a:solidFill>
                  <a:schemeClr val="tx1"/>
                </a:solidFill>
                <a:latin typeface="Times New Roman" pitchFamily="18" charset="0"/>
                <a:ea typeface="新細明體" pitchFamily="18" charset="-120"/>
                <a:cs typeface="+mn-cs"/>
              </a:rPr>
              <a:t>ＮＨＫ的表現有其制度因素，日本的</a:t>
            </a:r>
            <a:r>
              <a:rPr kumimoji="1" lang="en-US" altLang="zh-TW" sz="1200" kern="1200" dirty="0" smtClean="0">
                <a:solidFill>
                  <a:schemeClr val="tx1"/>
                </a:solidFill>
                <a:latin typeface="Times New Roman" pitchFamily="18" charset="0"/>
                <a:ea typeface="新細明體" pitchFamily="18" charset="-120"/>
                <a:cs typeface="+mn-cs"/>
              </a:rPr>
              <a:t>《</a:t>
            </a:r>
            <a:r>
              <a:rPr kumimoji="1" lang="zh-TW" altLang="en-US" sz="1200" kern="1200" dirty="0" smtClean="0">
                <a:solidFill>
                  <a:schemeClr val="tx1"/>
                </a:solidFill>
                <a:latin typeface="Times New Roman" pitchFamily="18" charset="0"/>
                <a:ea typeface="新細明體" pitchFamily="18" charset="-120"/>
                <a:cs typeface="+mn-cs"/>
              </a:rPr>
              <a:t>災害對策基本法</a:t>
            </a:r>
            <a:r>
              <a:rPr kumimoji="1" lang="en-US" altLang="zh-TW" sz="1200" kern="1200" dirty="0" smtClean="0">
                <a:solidFill>
                  <a:schemeClr val="tx1"/>
                </a:solidFill>
                <a:latin typeface="Times New Roman" pitchFamily="18" charset="0"/>
                <a:ea typeface="新細明體" pitchFamily="18" charset="-120"/>
                <a:cs typeface="+mn-cs"/>
              </a:rPr>
              <a:t>》</a:t>
            </a:r>
            <a:r>
              <a:rPr kumimoji="1" lang="zh-TW" altLang="en-US" sz="1200" kern="1200" dirty="0" smtClean="0">
                <a:solidFill>
                  <a:schemeClr val="tx1"/>
                </a:solidFill>
                <a:latin typeface="Times New Roman" pitchFamily="18" charset="0"/>
                <a:ea typeface="新細明體" pitchFamily="18" charset="-120"/>
                <a:cs typeface="+mn-cs"/>
              </a:rPr>
              <a:t>中明訂ＮＨＫ是災害發生時國家指定報導機關，因此ＮＨＫ必須正確迅速報導災害狀況給全國周知，確保人民的生命財產安全。在警報系統方面，ＮＨＫ的每個分台皆與氣象廳連線，於第一時間掌握並播出地震、海嘯等災害訊息。ＮＨＫ在每個分台和全國各重要地點（機場、港口）設置自動攝影機（總數達四百多個），地震發生時即可將瞬間影像記錄與傳播出去。ＮＨＫ在全國九個基地中也有十一架直升機待命，可隨時出動勘查災情，轉播各地受災畫面。此外，最重要的是，ＮＨＫ每天做一次災害演習，確保相關人員熟悉災害發生時的標準作業流程，也確保主播能冷靜應變，將即時資訊正確傳達給全國民眾，讓災區民眾知道如何避災，也讓非災區民眾掌握災情。一旦災害發生，ＮＨＫ的八個頻道（兩個無線電視頻道、三個衛星電視頻道、三個廣播電台頻道）就會同時播出。</a:t>
            </a:r>
            <a:endParaRPr lang="zh-TW" altLang="en-US" dirty="0"/>
          </a:p>
        </p:txBody>
      </p:sp>
      <p:sp>
        <p:nvSpPr>
          <p:cNvPr id="4" name="投影片編號版面配置區 3"/>
          <p:cNvSpPr>
            <a:spLocks noGrp="1"/>
          </p:cNvSpPr>
          <p:nvPr>
            <p:ph type="sldNum" sz="quarter" idx="10"/>
          </p:nvPr>
        </p:nvSpPr>
        <p:spPr/>
        <p:txBody>
          <a:bodyPr/>
          <a:lstStyle/>
          <a:p>
            <a:pPr>
              <a:defRPr/>
            </a:pPr>
            <a:fld id="{085E3E40-8CD5-42C4-BBFC-641BEA17A175}" type="slidenum">
              <a:rPr lang="en-US" altLang="zh-TW" smtClean="0"/>
              <a:pPr>
                <a:defRPr/>
              </a:pPr>
              <a:t>98</a:t>
            </a:fld>
            <a:endParaRPr lang="en-US" altLang="zh-TW"/>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p:spPr>
        <p:txBody>
          <a:bodyPr/>
          <a:lstStyle/>
          <a:p>
            <a:r>
              <a:rPr lang="zh-TW" altLang="en-US" smtClean="0"/>
              <a:t>時序資料的重要，應該建立資料版本概念</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投影片圖像版面配置區 1"/>
          <p:cNvSpPr>
            <a:spLocks noGrp="1" noRot="1" noChangeAspect="1" noTextEdit="1"/>
          </p:cNvSpPr>
          <p:nvPr>
            <p:ph type="sldImg"/>
          </p:nvPr>
        </p:nvSpPr>
        <p:spPr>
          <a:ln/>
        </p:spPr>
      </p:sp>
      <p:sp>
        <p:nvSpPr>
          <p:cNvPr id="103427" name="備忘稿版面配置區 2"/>
          <p:cNvSpPr>
            <a:spLocks noGrp="1"/>
          </p:cNvSpPr>
          <p:nvPr>
            <p:ph type="body" idx="1"/>
          </p:nvPr>
        </p:nvSpPr>
        <p:spPr>
          <a:noFill/>
          <a:ln/>
        </p:spPr>
        <p:txBody>
          <a:bodyPr/>
          <a:lstStyle/>
          <a:p>
            <a:pPr eaLnBrk="1" hangingPunct="1"/>
            <a:endParaRPr lang="zh-TW" altLang="en-US" smtClean="0"/>
          </a:p>
        </p:txBody>
      </p:sp>
      <p:sp>
        <p:nvSpPr>
          <p:cNvPr id="103428" name="投影片編號版面配置區 3"/>
          <p:cNvSpPr>
            <a:spLocks noGrp="1"/>
          </p:cNvSpPr>
          <p:nvPr>
            <p:ph type="sldNum" sz="quarter" idx="5"/>
          </p:nvPr>
        </p:nvSpPr>
        <p:spPr>
          <a:noFill/>
        </p:spPr>
        <p:txBody>
          <a:bodyPr/>
          <a:lstStyle/>
          <a:p>
            <a:fld id="{E4E57B71-A7F8-488B-82D4-65E19479A45E}" type="slidenum">
              <a:rPr lang="en-US" altLang="zh-TW" smtClean="0"/>
              <a:pPr/>
              <a:t>100</a:t>
            </a:fld>
            <a:endParaRPr lang="en-US" altLang="zh-TW"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a:prstGeom prst="rect">
            <a:avLst/>
          </a:prstGeo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32"/>
          <p:cNvSpPr>
            <a:spLocks noGrp="1" noChangeArrowheads="1"/>
          </p:cNvSpPr>
          <p:nvPr>
            <p:ph type="sldNum" sz="quarter" idx="12"/>
          </p:nvPr>
        </p:nvSpPr>
        <p:spPr>
          <a:ln/>
        </p:spPr>
        <p:txBody>
          <a:bodyPr/>
          <a:lstStyle>
            <a:lvl1pPr>
              <a:defRPr/>
            </a:lvl1pPr>
          </a:lstStyle>
          <a:p>
            <a:pPr>
              <a:defRPr/>
            </a:pPr>
            <a:fld id="{A3D4A3D7-03D3-41CD-BF7F-C6CDB7FAE2BF}" type="slidenum">
              <a:rPr lang="en-US" altLang="zh-TW"/>
              <a:pPr>
                <a:defRPr/>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32"/>
          <p:cNvSpPr>
            <a:spLocks noGrp="1" noChangeArrowheads="1"/>
          </p:cNvSpPr>
          <p:nvPr>
            <p:ph type="sldNum" sz="quarter" idx="12"/>
          </p:nvPr>
        </p:nvSpPr>
        <p:spPr>
          <a:ln/>
        </p:spPr>
        <p:txBody>
          <a:bodyPr/>
          <a:lstStyle>
            <a:lvl1pPr>
              <a:defRPr/>
            </a:lvl1pPr>
          </a:lstStyle>
          <a:p>
            <a:pPr>
              <a:defRPr/>
            </a:pPr>
            <a:fld id="{95F565D2-4E71-4AD2-8C30-7DDE5F98479A}" type="slidenum">
              <a:rPr lang="en-US" altLang="zh-TW"/>
              <a:pPr>
                <a:defRPr/>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32"/>
          <p:cNvSpPr>
            <a:spLocks noGrp="1" noChangeArrowheads="1"/>
          </p:cNvSpPr>
          <p:nvPr>
            <p:ph type="sldNum" sz="quarter" idx="12"/>
          </p:nvPr>
        </p:nvSpPr>
        <p:spPr>
          <a:ln/>
        </p:spPr>
        <p:txBody>
          <a:bodyPr/>
          <a:lstStyle>
            <a:lvl1pPr>
              <a:defRPr/>
            </a:lvl1pPr>
          </a:lstStyle>
          <a:p>
            <a:pPr>
              <a:defRPr/>
            </a:pPr>
            <a:fld id="{F8A37908-4835-4B2B-9176-7241B5F1A241}" type="slidenum">
              <a:rPr lang="en-US" altLang="zh-TW"/>
              <a:pPr>
                <a:defRPr/>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32"/>
          <p:cNvSpPr>
            <a:spLocks noGrp="1" noChangeArrowheads="1"/>
          </p:cNvSpPr>
          <p:nvPr>
            <p:ph type="sldNum" sz="quarter" idx="12"/>
          </p:nvPr>
        </p:nvSpPr>
        <p:spPr>
          <a:ln/>
        </p:spPr>
        <p:txBody>
          <a:bodyPr/>
          <a:lstStyle>
            <a:lvl1pPr>
              <a:defRPr/>
            </a:lvl1pPr>
          </a:lstStyle>
          <a:p>
            <a:pPr>
              <a:defRPr/>
            </a:pPr>
            <a:fld id="{D6405A4F-EE07-4791-9BEC-60F2446BE5D5}" type="slidenum">
              <a:rPr lang="en-US" altLang="zh-TW"/>
              <a:pPr>
                <a:defRPr/>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32"/>
          <p:cNvSpPr>
            <a:spLocks noGrp="1" noChangeArrowheads="1"/>
          </p:cNvSpPr>
          <p:nvPr>
            <p:ph type="sldNum" sz="quarter" idx="12"/>
          </p:nvPr>
        </p:nvSpPr>
        <p:spPr>
          <a:ln/>
        </p:spPr>
        <p:txBody>
          <a:bodyPr/>
          <a:lstStyle>
            <a:lvl1pPr>
              <a:defRPr/>
            </a:lvl1pPr>
          </a:lstStyle>
          <a:p>
            <a:pPr>
              <a:defRPr/>
            </a:pPr>
            <a:fld id="{59127893-DDFE-400C-9A8D-AF04C3E25149}" type="slidenum">
              <a:rPr lang="en-US" altLang="zh-TW"/>
              <a:pPr>
                <a:defRPr/>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32"/>
          <p:cNvSpPr>
            <a:spLocks noGrp="1" noChangeArrowheads="1"/>
          </p:cNvSpPr>
          <p:nvPr>
            <p:ph type="sldNum" sz="quarter" idx="12"/>
          </p:nvPr>
        </p:nvSpPr>
        <p:spPr>
          <a:ln/>
        </p:spPr>
        <p:txBody>
          <a:bodyPr/>
          <a:lstStyle>
            <a:lvl1pPr>
              <a:defRPr/>
            </a:lvl1pPr>
          </a:lstStyle>
          <a:p>
            <a:pPr>
              <a:defRPr/>
            </a:pPr>
            <a:fld id="{CBA9F7D8-F3E0-4773-A43E-246DC6902169}" type="slidenum">
              <a:rPr lang="en-US" altLang="zh-TW"/>
              <a:pPr>
                <a:defRPr/>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32"/>
          <p:cNvSpPr>
            <a:spLocks noGrp="1" noChangeArrowheads="1"/>
          </p:cNvSpPr>
          <p:nvPr>
            <p:ph type="sldNum" sz="quarter" idx="12"/>
          </p:nvPr>
        </p:nvSpPr>
        <p:spPr>
          <a:ln/>
        </p:spPr>
        <p:txBody>
          <a:bodyPr/>
          <a:lstStyle>
            <a:lvl1pPr>
              <a:defRPr/>
            </a:lvl1pPr>
          </a:lstStyle>
          <a:p>
            <a:pPr>
              <a:defRPr/>
            </a:pPr>
            <a:fld id="{BB1EDB73-2CF9-4486-9C2D-224D2F65EE37}"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32"/>
          <p:cNvSpPr>
            <a:spLocks noGrp="1" noChangeArrowheads="1"/>
          </p:cNvSpPr>
          <p:nvPr>
            <p:ph type="sldNum" sz="quarter" idx="12"/>
          </p:nvPr>
        </p:nvSpPr>
        <p:spPr>
          <a:ln/>
        </p:spPr>
        <p:txBody>
          <a:bodyPr/>
          <a:lstStyle>
            <a:lvl1pPr>
              <a:defRPr/>
            </a:lvl1pPr>
          </a:lstStyle>
          <a:p>
            <a:pPr>
              <a:defRPr/>
            </a:pPr>
            <a:fld id="{76E5EEDF-D6C2-4C38-831C-DD582BF1F3EB}"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32"/>
          <p:cNvSpPr>
            <a:spLocks noGrp="1" noChangeArrowheads="1"/>
          </p:cNvSpPr>
          <p:nvPr>
            <p:ph type="sldNum" sz="quarter" idx="12"/>
          </p:nvPr>
        </p:nvSpPr>
        <p:spPr>
          <a:ln/>
        </p:spPr>
        <p:txBody>
          <a:bodyPr/>
          <a:lstStyle>
            <a:lvl1pPr>
              <a:defRPr/>
            </a:lvl1pPr>
          </a:lstStyle>
          <a:p>
            <a:pPr>
              <a:defRPr/>
            </a:pPr>
            <a:fld id="{ACEA87CB-0221-4881-88B4-94C239FC2735}"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32"/>
          <p:cNvSpPr>
            <a:spLocks noGrp="1" noChangeArrowheads="1"/>
          </p:cNvSpPr>
          <p:nvPr>
            <p:ph type="sldNum" sz="quarter" idx="12"/>
          </p:nvPr>
        </p:nvSpPr>
        <p:spPr>
          <a:ln/>
        </p:spPr>
        <p:txBody>
          <a:bodyPr/>
          <a:lstStyle>
            <a:lvl1pPr>
              <a:defRPr/>
            </a:lvl1pPr>
          </a:lstStyle>
          <a:p>
            <a:pPr>
              <a:defRPr/>
            </a:pPr>
            <a:fld id="{40E939A4-FCD7-4A3F-8FC7-7F2781489232}"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a:prstGeom prst="rect">
            <a:avLst/>
          </a:prstGeo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30"/>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31"/>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32"/>
          <p:cNvSpPr>
            <a:spLocks noGrp="1" noChangeArrowheads="1"/>
          </p:cNvSpPr>
          <p:nvPr>
            <p:ph type="sldNum" sz="quarter" idx="12"/>
          </p:nvPr>
        </p:nvSpPr>
        <p:spPr>
          <a:ln/>
        </p:spPr>
        <p:txBody>
          <a:bodyPr/>
          <a:lstStyle>
            <a:lvl1pPr>
              <a:defRPr/>
            </a:lvl1pPr>
          </a:lstStyle>
          <a:p>
            <a:pPr>
              <a:defRPr/>
            </a:pPr>
            <a:fld id="{017A818A-800A-4F4C-978D-FBCAA5F0A8A8}" type="slidenum">
              <a:rPr lang="en-US" altLang="zh-TW"/>
              <a:pPr>
                <a:defRPr/>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標題，四項物件">
    <p:spTree>
      <p:nvGrpSpPr>
        <p:cNvPr id="1" name=""/>
        <p:cNvGrpSpPr/>
        <p:nvPr/>
      </p:nvGrpSpPr>
      <p:grpSpPr>
        <a:xfrm>
          <a:off x="0" y="0"/>
          <a:ext cx="0" cy="0"/>
          <a:chOff x="0" y="0"/>
          <a:chExt cx="0" cy="0"/>
        </a:xfrm>
      </p:grpSpPr>
      <p:sp>
        <p:nvSpPr>
          <p:cNvPr id="2" name="標題 1"/>
          <p:cNvSpPr>
            <a:spLocks noGrp="1"/>
          </p:cNvSpPr>
          <p:nvPr>
            <p:ph type="title" sz="quarter"/>
          </p:nvPr>
        </p:nvSpPr>
        <p:spPr>
          <a:xfrm>
            <a:off x="647700" y="188913"/>
            <a:ext cx="6861175" cy="720725"/>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611188" y="1125538"/>
            <a:ext cx="3749675" cy="240665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4513263" y="1125538"/>
            <a:ext cx="3751262" cy="240665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611188" y="3684588"/>
            <a:ext cx="3749675" cy="240823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內容版面配置區 5"/>
          <p:cNvSpPr>
            <a:spLocks noGrp="1"/>
          </p:cNvSpPr>
          <p:nvPr>
            <p:ph sz="quarter" idx="4"/>
          </p:nvPr>
        </p:nvSpPr>
        <p:spPr>
          <a:xfrm>
            <a:off x="4513263" y="3684588"/>
            <a:ext cx="3751262" cy="240823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投影片編號版面配置區 6"/>
          <p:cNvSpPr>
            <a:spLocks noGrp="1"/>
          </p:cNvSpPr>
          <p:nvPr>
            <p:ph type="sldNum" sz="quarter" idx="10"/>
          </p:nvPr>
        </p:nvSpPr>
        <p:spPr>
          <a:xfrm>
            <a:off x="7812088" y="6381750"/>
            <a:ext cx="1125537" cy="476250"/>
          </a:xfrm>
        </p:spPr>
        <p:txBody>
          <a:bodyPr/>
          <a:lstStyle>
            <a:lvl1pPr>
              <a:defRPr/>
            </a:lvl1pPr>
          </a:lstStyle>
          <a:p>
            <a:pPr>
              <a:defRPr/>
            </a:pPr>
            <a:fld id="{2248AEA3-8648-4906-92DC-5283265C9DA5}" type="slidenum">
              <a:rPr lang="zh-TW" altLang="en-US"/>
              <a:pPr>
                <a:defRPr/>
              </a:pPr>
              <a:t>‹#›</a:t>
            </a:fld>
            <a:endParaRPr lang="en-US" altLang="zh-TW"/>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647700" y="188913"/>
            <a:ext cx="6861175" cy="720725"/>
          </a:xfrm>
          <a:prstGeom prst="rect">
            <a:avLst/>
          </a:prstGeo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11188" y="1125538"/>
            <a:ext cx="3749675" cy="496728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513263" y="1125538"/>
            <a:ext cx="3751262" cy="496728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投影片編號版面配置區 4"/>
          <p:cNvSpPr>
            <a:spLocks noGrp="1"/>
          </p:cNvSpPr>
          <p:nvPr>
            <p:ph type="sldNum" sz="quarter" idx="10"/>
          </p:nvPr>
        </p:nvSpPr>
        <p:spPr>
          <a:xfrm>
            <a:off x="7812088" y="6381750"/>
            <a:ext cx="1125537" cy="476250"/>
          </a:xfrm>
        </p:spPr>
        <p:txBody>
          <a:bodyPr/>
          <a:lstStyle>
            <a:lvl1pPr>
              <a:defRPr/>
            </a:lvl1pPr>
          </a:lstStyle>
          <a:p>
            <a:pPr>
              <a:defRPr/>
            </a:pPr>
            <a:fld id="{9228A4EB-3976-4398-8ECA-685BACBCBF01}" type="slidenum">
              <a:rPr lang="zh-TW" altLang="en-US"/>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7" descr="12"/>
          <p:cNvPicPr>
            <a:picLocks noChangeAspect="1" noChangeArrowheads="1"/>
          </p:cNvPicPr>
          <p:nvPr userDrawn="1"/>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1027" name="Rectangle 29"/>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20510" name="Rectangle 30"/>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defRPr/>
            </a:pPr>
            <a:endParaRPr lang="en-US" altLang="zh-TW"/>
          </a:p>
        </p:txBody>
      </p:sp>
      <p:sp>
        <p:nvSpPr>
          <p:cNvPr id="20511" name="Rectangle 31"/>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Arial" charset="0"/>
              </a:defRPr>
            </a:lvl1pPr>
          </a:lstStyle>
          <a:p>
            <a:pPr>
              <a:defRPr/>
            </a:pPr>
            <a:endParaRPr lang="en-US" altLang="zh-TW"/>
          </a:p>
        </p:txBody>
      </p:sp>
      <p:sp>
        <p:nvSpPr>
          <p:cNvPr id="20512" name="Rectangle 32"/>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a:defRPr/>
            </a:pPr>
            <a:fld id="{CA2BF945-B6EF-45D6-82DF-2FE706A216F8}" type="slidenum">
              <a:rPr lang="en-US" altLang="zh-TW"/>
              <a:pPr>
                <a:defRPr/>
              </a:pPr>
              <a:t>‹#›</a:t>
            </a:fld>
            <a:endParaRPr lang="en-US" altLang="zh-TW"/>
          </a:p>
        </p:txBody>
      </p:sp>
      <p:pic>
        <p:nvPicPr>
          <p:cNvPr id="1031" name="Picture 9" descr="sinica_logo"/>
          <p:cNvPicPr>
            <a:picLocks noChangeAspect="1" noChangeArrowheads="1"/>
          </p:cNvPicPr>
          <p:nvPr/>
        </p:nvPicPr>
        <p:blipFill>
          <a:blip r:embed="rId16" cstate="print"/>
          <a:srcRect/>
          <a:stretch>
            <a:fillRect/>
          </a:stretch>
        </p:blipFill>
        <p:spPr bwMode="auto">
          <a:xfrm>
            <a:off x="201613" y="188913"/>
            <a:ext cx="1130300" cy="11541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Lst>
  <p:txStyles>
    <p:titleStyle>
      <a:lvl1pPr algn="ctr" rtl="0" eaLnBrk="0" fontAlgn="base" hangingPunct="0">
        <a:spcBef>
          <a:spcPct val="0"/>
        </a:spcBef>
        <a:spcAft>
          <a:spcPct val="0"/>
        </a:spcAft>
        <a:defRPr kumimoji="1" sz="4400" b="1">
          <a:solidFill>
            <a:srgbClr val="0000CC"/>
          </a:solidFill>
          <a:latin typeface="+mj-lt"/>
          <a:ea typeface="+mj-ea"/>
          <a:cs typeface="+mj-cs"/>
        </a:defRPr>
      </a:lvl1pPr>
      <a:lvl2pPr algn="ctr" rtl="0" eaLnBrk="0" fontAlgn="base" hangingPunct="0">
        <a:spcBef>
          <a:spcPct val="0"/>
        </a:spcBef>
        <a:spcAft>
          <a:spcPct val="0"/>
        </a:spcAft>
        <a:defRPr kumimoji="1" sz="4400" b="1">
          <a:solidFill>
            <a:srgbClr val="0000CC"/>
          </a:solidFill>
          <a:latin typeface="Times New Roman" pitchFamily="18" charset="0"/>
          <a:ea typeface="標楷體" pitchFamily="65" charset="-120"/>
        </a:defRPr>
      </a:lvl2pPr>
      <a:lvl3pPr algn="ctr" rtl="0" eaLnBrk="0" fontAlgn="base" hangingPunct="0">
        <a:spcBef>
          <a:spcPct val="0"/>
        </a:spcBef>
        <a:spcAft>
          <a:spcPct val="0"/>
        </a:spcAft>
        <a:defRPr kumimoji="1" sz="4400" b="1">
          <a:solidFill>
            <a:srgbClr val="0000CC"/>
          </a:solidFill>
          <a:latin typeface="Times New Roman" pitchFamily="18" charset="0"/>
          <a:ea typeface="標楷體" pitchFamily="65" charset="-120"/>
        </a:defRPr>
      </a:lvl3pPr>
      <a:lvl4pPr algn="ctr" rtl="0" eaLnBrk="0" fontAlgn="base" hangingPunct="0">
        <a:spcBef>
          <a:spcPct val="0"/>
        </a:spcBef>
        <a:spcAft>
          <a:spcPct val="0"/>
        </a:spcAft>
        <a:defRPr kumimoji="1" sz="4400" b="1">
          <a:solidFill>
            <a:srgbClr val="0000CC"/>
          </a:solidFill>
          <a:latin typeface="Times New Roman" pitchFamily="18" charset="0"/>
          <a:ea typeface="標楷體" pitchFamily="65" charset="-120"/>
        </a:defRPr>
      </a:lvl4pPr>
      <a:lvl5pPr algn="ctr" rtl="0" eaLnBrk="0" fontAlgn="base" hangingPunct="0">
        <a:spcBef>
          <a:spcPct val="0"/>
        </a:spcBef>
        <a:spcAft>
          <a:spcPct val="0"/>
        </a:spcAft>
        <a:defRPr kumimoji="1" sz="4400" b="1">
          <a:solidFill>
            <a:srgbClr val="0000CC"/>
          </a:solidFill>
          <a:latin typeface="Times New Roman" pitchFamily="18" charset="0"/>
          <a:ea typeface="標楷體" pitchFamily="65" charset="-120"/>
        </a:defRPr>
      </a:lvl5pPr>
      <a:lvl6pPr marL="457200" algn="ctr" rtl="0" fontAlgn="base">
        <a:spcBef>
          <a:spcPct val="0"/>
        </a:spcBef>
        <a:spcAft>
          <a:spcPct val="0"/>
        </a:spcAft>
        <a:defRPr kumimoji="1" sz="4400" b="1">
          <a:solidFill>
            <a:srgbClr val="0000CC"/>
          </a:solidFill>
          <a:latin typeface="Times New Roman" pitchFamily="18" charset="0"/>
          <a:ea typeface="標楷體" pitchFamily="65" charset="-120"/>
        </a:defRPr>
      </a:lvl6pPr>
      <a:lvl7pPr marL="914400" algn="ctr" rtl="0" fontAlgn="base">
        <a:spcBef>
          <a:spcPct val="0"/>
        </a:spcBef>
        <a:spcAft>
          <a:spcPct val="0"/>
        </a:spcAft>
        <a:defRPr kumimoji="1" sz="4400" b="1">
          <a:solidFill>
            <a:srgbClr val="0000CC"/>
          </a:solidFill>
          <a:latin typeface="Times New Roman" pitchFamily="18" charset="0"/>
          <a:ea typeface="標楷體" pitchFamily="65" charset="-120"/>
        </a:defRPr>
      </a:lvl7pPr>
      <a:lvl8pPr marL="1371600" algn="ctr" rtl="0" fontAlgn="base">
        <a:spcBef>
          <a:spcPct val="0"/>
        </a:spcBef>
        <a:spcAft>
          <a:spcPct val="0"/>
        </a:spcAft>
        <a:defRPr kumimoji="1" sz="4400" b="1">
          <a:solidFill>
            <a:srgbClr val="0000CC"/>
          </a:solidFill>
          <a:latin typeface="Times New Roman" pitchFamily="18" charset="0"/>
          <a:ea typeface="標楷體" pitchFamily="65" charset="-120"/>
        </a:defRPr>
      </a:lvl8pPr>
      <a:lvl9pPr marL="1828800" algn="ctr" rtl="0" fontAlgn="base">
        <a:spcBef>
          <a:spcPct val="0"/>
        </a:spcBef>
        <a:spcAft>
          <a:spcPct val="0"/>
        </a:spcAft>
        <a:defRPr kumimoji="1" sz="4400" b="1">
          <a:solidFill>
            <a:srgbClr val="0000CC"/>
          </a:solidFill>
          <a:latin typeface="Times New Roman" pitchFamily="18" charset="0"/>
          <a:ea typeface="標楷體" pitchFamily="65" charset="-120"/>
        </a:defRPr>
      </a:lvl9pPr>
    </p:titleStyle>
    <p:bodyStyle>
      <a:lvl1pPr marL="342900" indent="-342900" algn="l" rtl="0" eaLnBrk="0" fontAlgn="base" hangingPunct="0">
        <a:spcBef>
          <a:spcPct val="20000"/>
        </a:spcBef>
        <a:spcAft>
          <a:spcPct val="0"/>
        </a:spcAft>
        <a:buChar char="•"/>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b="1">
          <a:solidFill>
            <a:schemeClr val="tx1"/>
          </a:solidFill>
          <a:latin typeface="+mn-lt"/>
          <a:ea typeface="+mn-ea"/>
        </a:defRPr>
      </a:lvl2pPr>
      <a:lvl3pPr marL="1143000" indent="-228600" algn="l" rtl="0" eaLnBrk="0" fontAlgn="base" hangingPunct="0">
        <a:spcBef>
          <a:spcPct val="20000"/>
        </a:spcBef>
        <a:spcAft>
          <a:spcPct val="0"/>
        </a:spcAft>
        <a:buChar char="•"/>
        <a:defRPr kumimoji="1" sz="2400" b="1">
          <a:solidFill>
            <a:schemeClr val="tx1"/>
          </a:solidFill>
          <a:latin typeface="+mn-lt"/>
          <a:ea typeface="+mn-ea"/>
        </a:defRPr>
      </a:lvl3pPr>
      <a:lvl4pPr marL="1600200" indent="-228600" algn="l" rtl="0" eaLnBrk="0" fontAlgn="base" hangingPunct="0">
        <a:spcBef>
          <a:spcPct val="20000"/>
        </a:spcBef>
        <a:spcAft>
          <a:spcPct val="0"/>
        </a:spcAft>
        <a:buChar char="–"/>
        <a:defRPr kumimoji="1" sz="2000" b="1">
          <a:solidFill>
            <a:schemeClr val="tx1"/>
          </a:solidFill>
          <a:latin typeface="+mn-lt"/>
          <a:ea typeface="+mn-ea"/>
        </a:defRPr>
      </a:lvl4pPr>
      <a:lvl5pPr marL="2057400" indent="-228600" algn="l" rtl="0" eaLnBrk="0" fontAlgn="base" hangingPunct="0">
        <a:spcBef>
          <a:spcPct val="20000"/>
        </a:spcBef>
        <a:spcAft>
          <a:spcPct val="0"/>
        </a:spcAft>
        <a:buChar char="»"/>
        <a:defRPr kumimoji="1" sz="2000" b="1">
          <a:solidFill>
            <a:schemeClr val="tx1"/>
          </a:solidFill>
          <a:latin typeface="+mn-lt"/>
          <a:ea typeface="+mn-ea"/>
        </a:defRPr>
      </a:lvl5pPr>
      <a:lvl6pPr marL="2514600" indent="-228600" algn="l" rtl="0" fontAlgn="base">
        <a:spcBef>
          <a:spcPct val="20000"/>
        </a:spcBef>
        <a:spcAft>
          <a:spcPct val="0"/>
        </a:spcAft>
        <a:buChar char="»"/>
        <a:defRPr kumimoji="1" sz="2000" b="1">
          <a:solidFill>
            <a:schemeClr val="tx1"/>
          </a:solidFill>
          <a:latin typeface="+mn-lt"/>
          <a:ea typeface="+mn-ea"/>
        </a:defRPr>
      </a:lvl6pPr>
      <a:lvl7pPr marL="2971800" indent="-228600" algn="l" rtl="0" fontAlgn="base">
        <a:spcBef>
          <a:spcPct val="20000"/>
        </a:spcBef>
        <a:spcAft>
          <a:spcPct val="0"/>
        </a:spcAft>
        <a:buChar char="»"/>
        <a:defRPr kumimoji="1" sz="2000" b="1">
          <a:solidFill>
            <a:schemeClr val="tx1"/>
          </a:solidFill>
          <a:latin typeface="+mn-lt"/>
          <a:ea typeface="+mn-ea"/>
        </a:defRPr>
      </a:lvl7pPr>
      <a:lvl8pPr marL="3429000" indent="-228600" algn="l" rtl="0" fontAlgn="base">
        <a:spcBef>
          <a:spcPct val="20000"/>
        </a:spcBef>
        <a:spcAft>
          <a:spcPct val="0"/>
        </a:spcAft>
        <a:buChar char="»"/>
        <a:defRPr kumimoji="1" sz="2000" b="1">
          <a:solidFill>
            <a:schemeClr val="tx1"/>
          </a:solidFill>
          <a:latin typeface="+mn-lt"/>
          <a:ea typeface="+mn-ea"/>
        </a:defRPr>
      </a:lvl8pPr>
      <a:lvl9pPr marL="3886200" indent="-228600" algn="l" rtl="0" fontAlgn="base">
        <a:spcBef>
          <a:spcPct val="20000"/>
        </a:spcBef>
        <a:spcAft>
          <a:spcPct val="0"/>
        </a:spcAft>
        <a:buChar char="»"/>
        <a:defRPr kumimoji="1" sz="2000" b="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24.jpeg"/><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4.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67.png"/><Relationship Id="rId7" Type="http://schemas.openxmlformats.org/officeDocument/2006/relationships/image" Target="../media/image71.jpe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70.png"/><Relationship Id="rId11" Type="http://schemas.openxmlformats.org/officeDocument/2006/relationships/image" Target="../media/image75.jpeg"/><Relationship Id="rId5" Type="http://schemas.openxmlformats.org/officeDocument/2006/relationships/image" Target="../media/image69.jpeg"/><Relationship Id="rId10" Type="http://schemas.openxmlformats.org/officeDocument/2006/relationships/image" Target="../media/image74.jpeg"/><Relationship Id="rId4" Type="http://schemas.openxmlformats.org/officeDocument/2006/relationships/image" Target="../media/image68.jpeg"/><Relationship Id="rId9" Type="http://schemas.openxmlformats.org/officeDocument/2006/relationships/image" Target="../media/image73.jpeg"/></Relationships>
</file>

<file path=ppt/slides/_rels/slide4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gissrv4.sinica.edu.tw/gis/SinicaMemories.aspx"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4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50.xml.rels><?xml version="1.0" encoding="UTF-8" standalone="yes"?>
<Relationships xmlns="http://schemas.openxmlformats.org/package/2006/relationships"><Relationship Id="rId3" Type="http://schemas.openxmlformats.org/officeDocument/2006/relationships/hyperlink" Target="http://gissrv4.sinica.edu.tw/gis/Ilanhmap.aspx"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5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hyperlink" Target="http://www.historypin.com/" TargetMode="External"/><Relationship Id="rId1" Type="http://schemas.openxmlformats.org/officeDocument/2006/relationships/slideLayout" Target="../slideLayouts/slideLayout2.xml"/><Relationship Id="rId4" Type="http://schemas.openxmlformats.org/officeDocument/2006/relationships/image" Target="../media/image90.jpeg"/></Relationships>
</file>

<file path=ppt/slides/_rels/slide65.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hyperlink" Target="http://www.lookbackmaps.net/index.php" TargetMode="Externa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6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hyperlink" Target="http://www.sepiatown.com/"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hyperlink" Target="http://gemdas.earth.ncku.edu.tw/Japan/Japan.aspx" TargetMode="External"/><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hyperlink" Target="http://www.abc.net.au/news/events/japan-quake-2011/beforeafter.htm" TargetMode="External"/><Relationship Id="rId1" Type="http://schemas.openxmlformats.org/officeDocument/2006/relationships/slideLayout" Target="../slideLayouts/slideLayout2.xml"/><Relationship Id="rId4" Type="http://schemas.openxmlformats.org/officeDocument/2006/relationships/image" Target="../media/image119.jpeg"/></Relationships>
</file>

<file path=ppt/slides/_rels/slide95.xml.rels><?xml version="1.0" encoding="UTF-8" standalone="yes"?>
<Relationships xmlns="http://schemas.openxmlformats.org/package/2006/relationships"><Relationship Id="rId3" Type="http://schemas.openxmlformats.org/officeDocument/2006/relationships/hyperlink" Target="http://demo.erdas.com.au/WebExamples/IWS/jquery/swipe/japan.html" TargetMode="External"/><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hyperlink" Target="http://www.esri.com/services/disaster-response/japan-earthquake-tsunami-2011-map/index.html" TargetMode="External"/><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hyperlink" Target="http://www.ajiko.co.jp/bousai/touhoku2011/touhoku.htm#110316_01" TargetMode="External"/><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hyperlink" Target="http://www.youtube.com/watch?v=BqPdLK8G32A" TargetMode="External"/><Relationship Id="rId2" Type="http://schemas.openxmlformats.org/officeDocument/2006/relationships/notesSlide" Target="../notesSlides/notesSlide43.xml"/><Relationship Id="rId1" Type="http://schemas.openxmlformats.org/officeDocument/2006/relationships/slideLayout" Target="../slideLayouts/slideLayout6.xml"/><Relationship Id="rId4" Type="http://schemas.openxmlformats.org/officeDocument/2006/relationships/image" Target="../media/image123.png"/></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971550" y="2789238"/>
            <a:ext cx="7596188" cy="1071562"/>
          </a:xfrm>
          <a:prstGeom prst="rect">
            <a:avLst/>
          </a:prstGeom>
          <a:noFill/>
          <a:ln w="9525">
            <a:noFill/>
            <a:miter lim="800000"/>
            <a:headEnd/>
            <a:tailEnd/>
          </a:ln>
        </p:spPr>
        <p:txBody>
          <a:bodyPr/>
          <a:lstStyle/>
          <a:p>
            <a:pPr algn="ctr">
              <a:lnSpc>
                <a:spcPts val="4200"/>
              </a:lnSpc>
              <a:buClr>
                <a:srgbClr val="800000"/>
              </a:buClr>
              <a:buSzPct val="50000"/>
              <a:buFont typeface="Wingdings" pitchFamily="2" charset="2"/>
              <a:buNone/>
              <a:tabLst>
                <a:tab pos="0" algn="r"/>
              </a:tabLst>
            </a:pPr>
            <a:r>
              <a:rPr lang="zh-TW" altLang="zh-TW" sz="2800" dirty="0"/>
              <a:t>穿越時空</a:t>
            </a:r>
            <a:r>
              <a:rPr lang="zh-TW" altLang="zh-TW" sz="2800" dirty="0" smtClean="0"/>
              <a:t>：</a:t>
            </a:r>
            <a:r>
              <a:rPr lang="zh-TW" altLang="en-US" sz="2800" dirty="0"/>
              <a:t>地理</a:t>
            </a:r>
            <a:r>
              <a:rPr lang="zh-TW" altLang="en-US" sz="2800" dirty="0" smtClean="0"/>
              <a:t>資訊</a:t>
            </a:r>
            <a:r>
              <a:rPr lang="zh-TW" altLang="zh-TW" sz="2800" dirty="0" smtClean="0"/>
              <a:t>數位</a:t>
            </a:r>
            <a:r>
              <a:rPr lang="zh-TW" altLang="zh-TW" sz="2800" dirty="0"/>
              <a:t>典藏與</a:t>
            </a:r>
            <a:r>
              <a:rPr lang="en-US" altLang="zh-TW" sz="2800" dirty="0"/>
              <a:t>GIS</a:t>
            </a:r>
            <a:r>
              <a:rPr lang="zh-TW" altLang="zh-TW" sz="2800" dirty="0"/>
              <a:t>應用</a:t>
            </a:r>
            <a:endParaRPr lang="en-US" altLang="zh-TW" sz="2800" dirty="0">
              <a:solidFill>
                <a:schemeClr val="bg1"/>
              </a:solidFill>
              <a:latin typeface="新細明體" pitchFamily="18" charset="-120"/>
            </a:endParaRPr>
          </a:p>
        </p:txBody>
      </p:sp>
      <p:sp>
        <p:nvSpPr>
          <p:cNvPr id="4099" name="Text Box 4"/>
          <p:cNvSpPr txBox="1">
            <a:spLocks noChangeArrowheads="1"/>
          </p:cNvSpPr>
          <p:nvPr/>
        </p:nvSpPr>
        <p:spPr bwMode="auto">
          <a:xfrm>
            <a:off x="1403350" y="5229225"/>
            <a:ext cx="6985000" cy="1117600"/>
          </a:xfrm>
          <a:prstGeom prst="rect">
            <a:avLst/>
          </a:prstGeom>
          <a:noFill/>
          <a:ln w="9525">
            <a:noFill/>
            <a:miter lim="800000"/>
            <a:headEnd/>
            <a:tailEnd/>
          </a:ln>
        </p:spPr>
        <p:txBody>
          <a:bodyPr>
            <a:spAutoFit/>
          </a:bodyPr>
          <a:lstStyle/>
          <a:p>
            <a:pPr algn="ctr">
              <a:lnSpc>
                <a:spcPts val="2000"/>
              </a:lnSpc>
            </a:pPr>
            <a:r>
              <a:rPr lang="zh-TW" altLang="en-US">
                <a:solidFill>
                  <a:srgbClr val="003A63"/>
                </a:solidFill>
              </a:rPr>
              <a:t>廖泫銘  研究助技師</a:t>
            </a:r>
          </a:p>
          <a:p>
            <a:pPr algn="ctr">
              <a:lnSpc>
                <a:spcPts val="2000"/>
              </a:lnSpc>
            </a:pPr>
            <a:endParaRPr lang="zh-TW" altLang="en-US">
              <a:solidFill>
                <a:srgbClr val="003A63"/>
              </a:solidFill>
            </a:endParaRPr>
          </a:p>
          <a:p>
            <a:pPr algn="ctr">
              <a:lnSpc>
                <a:spcPts val="2000"/>
              </a:lnSpc>
            </a:pPr>
            <a:endParaRPr lang="zh-TW" altLang="en-US">
              <a:solidFill>
                <a:srgbClr val="003A63"/>
              </a:solidFill>
            </a:endParaRPr>
          </a:p>
          <a:p>
            <a:pPr algn="ctr">
              <a:lnSpc>
                <a:spcPts val="2000"/>
              </a:lnSpc>
            </a:pPr>
            <a:r>
              <a:rPr lang="zh-TW" altLang="en-US">
                <a:solidFill>
                  <a:srgbClr val="003A63"/>
                </a:solidFill>
              </a:rPr>
              <a:t>中央研究院人社中心地理資訊科學研究專題中心</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67544" y="2708920"/>
            <a:ext cx="8229600" cy="3273227"/>
          </a:xfrm>
        </p:spPr>
        <p:txBody>
          <a:bodyPr/>
          <a:lstStyle/>
          <a:p>
            <a:pPr algn="ctr">
              <a:buNone/>
            </a:pPr>
            <a:r>
              <a:rPr lang="zh-TW" altLang="en-US" kern="1200" dirty="0" smtClean="0">
                <a:solidFill>
                  <a:srgbClr val="0000CC"/>
                </a:solidFill>
                <a:latin typeface="Times New Roman" pitchFamily="18" charset="0"/>
                <a:ea typeface="標楷體" pitchFamily="65" charset="-120"/>
              </a:rPr>
              <a:t>日本東北歷史大海嘯（大津波）紀錄</a:t>
            </a:r>
            <a:endParaRPr lang="zh-TW"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descr="2011-03-23_123624.jpg"/>
          <p:cNvPicPr>
            <a:picLocks noGrp="1" noChangeAspect="1"/>
          </p:cNvPicPr>
          <p:nvPr>
            <p:ph idx="1"/>
          </p:nvPr>
        </p:nvPicPr>
        <p:blipFill>
          <a:blip r:embed="rId3" cstate="print"/>
          <a:stretch>
            <a:fillRect/>
          </a:stretch>
        </p:blipFill>
        <p:spPr>
          <a:xfrm>
            <a:off x="323528" y="319990"/>
            <a:ext cx="8554615" cy="4117122"/>
          </a:xfrm>
        </p:spPr>
      </p:pic>
      <p:grpSp>
        <p:nvGrpSpPr>
          <p:cNvPr id="3" name="群組 9"/>
          <p:cNvGrpSpPr/>
          <p:nvPr/>
        </p:nvGrpSpPr>
        <p:grpSpPr>
          <a:xfrm>
            <a:off x="755576" y="3831208"/>
            <a:ext cx="7958969" cy="3026792"/>
            <a:chOff x="755576" y="3831208"/>
            <a:chExt cx="7958969" cy="3026792"/>
          </a:xfrm>
        </p:grpSpPr>
        <p:pic>
          <p:nvPicPr>
            <p:cNvPr id="5" name="圖片 4" descr="miyako9.jpg"/>
            <p:cNvPicPr>
              <a:picLocks noChangeAspect="1"/>
            </p:cNvPicPr>
            <p:nvPr/>
          </p:nvPicPr>
          <p:blipFill>
            <a:blip r:embed="rId4" cstate="print"/>
            <a:stretch>
              <a:fillRect/>
            </a:stretch>
          </p:blipFill>
          <p:spPr>
            <a:xfrm>
              <a:off x="3635896" y="3831208"/>
              <a:ext cx="2141455" cy="3026792"/>
            </a:xfrm>
            <a:prstGeom prst="rect">
              <a:avLst/>
            </a:prstGeom>
          </p:spPr>
        </p:pic>
        <p:pic>
          <p:nvPicPr>
            <p:cNvPr id="6" name="圖片 5" descr="miyako19.jpg"/>
            <p:cNvPicPr>
              <a:picLocks noChangeAspect="1"/>
            </p:cNvPicPr>
            <p:nvPr/>
          </p:nvPicPr>
          <p:blipFill>
            <a:blip r:embed="rId5" cstate="print"/>
            <a:stretch>
              <a:fillRect/>
            </a:stretch>
          </p:blipFill>
          <p:spPr>
            <a:xfrm>
              <a:off x="755576" y="3831208"/>
              <a:ext cx="2122538" cy="3026792"/>
            </a:xfrm>
            <a:prstGeom prst="rect">
              <a:avLst/>
            </a:prstGeom>
          </p:spPr>
        </p:pic>
        <p:pic>
          <p:nvPicPr>
            <p:cNvPr id="7" name="圖片 6" descr="miyako30.jpg"/>
            <p:cNvPicPr>
              <a:picLocks noChangeAspect="1"/>
            </p:cNvPicPr>
            <p:nvPr/>
          </p:nvPicPr>
          <p:blipFill>
            <a:blip r:embed="rId6" cstate="print"/>
            <a:stretch>
              <a:fillRect/>
            </a:stretch>
          </p:blipFill>
          <p:spPr>
            <a:xfrm>
              <a:off x="6588224" y="3831209"/>
              <a:ext cx="2126321" cy="3026791"/>
            </a:xfrm>
            <a:prstGeom prst="rect">
              <a:avLst/>
            </a:prstGeom>
          </p:spPr>
        </p:pic>
      </p:grpSp>
      <p:sp>
        <p:nvSpPr>
          <p:cNvPr id="8" name="矩形 7"/>
          <p:cNvSpPr/>
          <p:nvPr/>
        </p:nvSpPr>
        <p:spPr>
          <a:xfrm>
            <a:off x="2411760" y="0"/>
            <a:ext cx="6858000" cy="307777"/>
          </a:xfrm>
          <a:prstGeom prst="rect">
            <a:avLst/>
          </a:prstGeom>
        </p:spPr>
        <p:txBody>
          <a:bodyPr wrap="square">
            <a:spAutoFit/>
          </a:bodyPr>
          <a:lstStyle/>
          <a:p>
            <a:r>
              <a:rPr lang="en-US" altLang="zh-TW" sz="1400" dirty="0" smtClean="0"/>
              <a:t>http://tsunami.dbms.cs.gunma-u.ac.jp/TSUNAMI/JAVASCRIPT/iwate/miyako.html</a:t>
            </a:r>
            <a:endParaRPr lang="zh-TW" altLang="en-US" sz="1400" dirty="0"/>
          </a:p>
        </p:txBody>
      </p:sp>
      <p:sp>
        <p:nvSpPr>
          <p:cNvPr id="9" name="文字方塊 8"/>
          <p:cNvSpPr txBox="1"/>
          <p:nvPr/>
        </p:nvSpPr>
        <p:spPr>
          <a:xfrm>
            <a:off x="2195736" y="526028"/>
            <a:ext cx="5296643" cy="3046988"/>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TW" altLang="en-US" dirty="0" smtClean="0"/>
              <a:t>定居高地子孫得安樂</a:t>
            </a:r>
          </a:p>
          <a:p>
            <a:r>
              <a:rPr lang="zh-TW" altLang="en-US" dirty="0" smtClean="0"/>
              <a:t>思及大海嘯慘劇</a:t>
            </a:r>
          </a:p>
          <a:p>
            <a:r>
              <a:rPr lang="zh-TW" altLang="en-US" dirty="0" smtClean="0"/>
              <a:t>不要把房子蓋在比這還低的地方</a:t>
            </a:r>
          </a:p>
          <a:p>
            <a:endParaRPr lang="zh-TW" altLang="en-US" dirty="0" smtClean="0"/>
          </a:p>
          <a:p>
            <a:r>
              <a:rPr lang="zh-TW" altLang="en-US" dirty="0" smtClean="0"/>
              <a:t>明治二十九年</a:t>
            </a:r>
            <a:r>
              <a:rPr lang="en-US" altLang="zh-TW" dirty="0" smtClean="0"/>
              <a:t>(1896)</a:t>
            </a:r>
            <a:r>
              <a:rPr lang="zh-TW" altLang="en-US" dirty="0" smtClean="0"/>
              <a:t>和昭和八年</a:t>
            </a:r>
            <a:r>
              <a:rPr lang="en-US" altLang="zh-TW" dirty="0" smtClean="0"/>
              <a:t>(1933)</a:t>
            </a:r>
            <a:endParaRPr lang="zh-TW" altLang="en-US" dirty="0" smtClean="0"/>
          </a:p>
          <a:p>
            <a:r>
              <a:rPr lang="zh-TW" altLang="en-US" dirty="0" smtClean="0"/>
              <a:t>海嘯及於此處，村落全毀</a:t>
            </a:r>
          </a:p>
          <a:p>
            <a:r>
              <a:rPr lang="zh-TW" altLang="en-US" dirty="0" smtClean="0"/>
              <a:t>先後僅兩人與四人生還</a:t>
            </a:r>
          </a:p>
          <a:p>
            <a:r>
              <a:rPr lang="zh-TW" altLang="en-US" dirty="0" smtClean="0"/>
              <a:t>不管過了多久都要謹記在心</a:t>
            </a: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bg/>
                                          </p:spTgt>
                                        </p:tgtEl>
                                        <p:attrNameLst>
                                          <p:attrName>style.visibility</p:attrName>
                                        </p:attrNameLst>
                                      </p:cBhvr>
                                      <p:to>
                                        <p:strVal val="visible"/>
                                      </p:to>
                                    </p:set>
                                    <p:anim calcmode="lin" valueType="num">
                                      <p:cBhvr additive="base">
                                        <p:cTn id="13" dur="500" fill="hold"/>
                                        <p:tgtEl>
                                          <p:spTgt spid="9">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9">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 calcmode="lin" valueType="num">
                                      <p:cBhvr additive="base">
                                        <p:cTn id="2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 calcmode="lin" valueType="num">
                                      <p:cBhvr additive="base">
                                        <p:cTn id="29"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xEl>
                                              <p:pRg st="5" end="5"/>
                                            </p:txEl>
                                          </p:spTgt>
                                        </p:tgtEl>
                                        <p:attrNameLst>
                                          <p:attrName>style.visibility</p:attrName>
                                        </p:attrNameLst>
                                      </p:cBhvr>
                                      <p:to>
                                        <p:strVal val="visible"/>
                                      </p:to>
                                    </p:set>
                                    <p:anim calcmode="lin" valueType="num">
                                      <p:cBhvr additive="base">
                                        <p:cTn id="33"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9">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xEl>
                                              <p:pRg st="7" end="7"/>
                                            </p:txEl>
                                          </p:spTgt>
                                        </p:tgtEl>
                                        <p:attrNameLst>
                                          <p:attrName>style.visibility</p:attrName>
                                        </p:attrNameLst>
                                      </p:cBhvr>
                                      <p:to>
                                        <p:strVal val="visible"/>
                                      </p:to>
                                    </p:set>
                                    <p:anim calcmode="lin" valueType="num">
                                      <p:cBhvr additive="base">
                                        <p:cTn id="41"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8"/>
          <p:cNvSpPr>
            <a:spLocks noGrp="1" noChangeArrowheads="1"/>
          </p:cNvSpPr>
          <p:nvPr>
            <p:ph type="sldNum" sz="quarter" idx="12"/>
          </p:nvPr>
        </p:nvSpPr>
        <p:spPr>
          <a:xfrm>
            <a:off x="457200" y="6245225"/>
            <a:ext cx="2133600" cy="476250"/>
          </a:xfrm>
          <a:noFill/>
        </p:spPr>
        <p:txBody>
          <a:bodyPr/>
          <a:lstStyle/>
          <a:p>
            <a:pPr algn="l"/>
            <a:fld id="{755E88CC-25DC-403E-AFC7-DA5C5300151F}" type="slidenum">
              <a:rPr lang="zh-TW" altLang="en-US" smtClean="0">
                <a:latin typeface="Arial" pitchFamily="34" charset="0"/>
              </a:rPr>
              <a:pPr algn="l"/>
              <a:t>4</a:t>
            </a:fld>
            <a:endParaRPr lang="en-US" altLang="zh-TW" smtClean="0">
              <a:latin typeface="Arial" pitchFamily="34" charset="0"/>
            </a:endParaRPr>
          </a:p>
        </p:txBody>
      </p:sp>
      <p:sp>
        <p:nvSpPr>
          <p:cNvPr id="5123" name="Rectangle 2"/>
          <p:cNvSpPr>
            <a:spLocks noGrp="1" noChangeArrowheads="1"/>
          </p:cNvSpPr>
          <p:nvPr>
            <p:ph type="title"/>
          </p:nvPr>
        </p:nvSpPr>
        <p:spPr bwMode="auto">
          <a:xfrm>
            <a:off x="900113" y="188913"/>
            <a:ext cx="8229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z="3600" smtClean="0"/>
              <a:t>數位典藏與數位學習國家型科技計畫</a:t>
            </a:r>
          </a:p>
        </p:txBody>
      </p:sp>
      <p:sp>
        <p:nvSpPr>
          <p:cNvPr id="5124" name="Rectangle 3"/>
          <p:cNvSpPr>
            <a:spLocks noGrp="1" noChangeArrowheads="1"/>
          </p:cNvSpPr>
          <p:nvPr>
            <p:ph type="body" idx="1"/>
          </p:nvPr>
        </p:nvSpPr>
        <p:spPr>
          <a:xfrm>
            <a:off x="1116013" y="1268413"/>
            <a:ext cx="8027987" cy="4525962"/>
          </a:xfrm>
        </p:spPr>
        <p:txBody>
          <a:bodyPr/>
          <a:lstStyle/>
          <a:p>
            <a:pPr eaLnBrk="1" hangingPunct="1"/>
            <a:r>
              <a:rPr lang="en-US" altLang="zh-TW" sz="2400" smtClean="0"/>
              <a:t>http://teldap.tw/</a:t>
            </a:r>
          </a:p>
          <a:p>
            <a:pPr eaLnBrk="1" hangingPunct="1"/>
            <a:r>
              <a:rPr lang="zh-TW" altLang="en-US" sz="2400" smtClean="0"/>
              <a:t>典藏文物數位化保存與應用、提升全民數位學習素養、發展數位學習與數位內容產業 </a:t>
            </a:r>
          </a:p>
          <a:p>
            <a:pPr lvl="1" eaLnBrk="1" hangingPunct="1"/>
            <a:r>
              <a:rPr lang="zh-TW" altLang="en-US" sz="2000" smtClean="0"/>
              <a:t>先導計畫：</a:t>
            </a:r>
            <a:r>
              <a:rPr lang="en-US" altLang="zh-TW" sz="2000" smtClean="0"/>
              <a:t> 1998~2001</a:t>
            </a:r>
            <a:r>
              <a:rPr lang="zh-TW" altLang="en-US" sz="2000" smtClean="0"/>
              <a:t>年</a:t>
            </a:r>
            <a:endParaRPr lang="en-US" altLang="zh-TW" sz="2000" smtClean="0"/>
          </a:p>
          <a:p>
            <a:pPr lvl="1" eaLnBrk="1" hangingPunct="1"/>
            <a:r>
              <a:rPr lang="zh-TW" altLang="en-US" sz="2000" smtClean="0"/>
              <a:t>第  一  期：</a:t>
            </a:r>
            <a:r>
              <a:rPr lang="en-US" altLang="zh-TW" sz="2000" smtClean="0"/>
              <a:t> 2002~2006</a:t>
            </a:r>
            <a:r>
              <a:rPr lang="zh-TW" altLang="en-US" sz="2000" smtClean="0"/>
              <a:t>年</a:t>
            </a:r>
            <a:r>
              <a:rPr lang="en-US" altLang="zh-TW" sz="2000" smtClean="0"/>
              <a:t>(2002</a:t>
            </a:r>
            <a:r>
              <a:rPr lang="zh-TW" altLang="en-US" sz="2000" smtClean="0"/>
              <a:t>年政府提出文化創意產業構想</a:t>
            </a:r>
            <a:r>
              <a:rPr lang="en-US" altLang="zh-TW" sz="2000" smtClean="0"/>
              <a:t>)</a:t>
            </a:r>
            <a:endParaRPr lang="zh-TW" altLang="en-US" sz="2000" smtClean="0"/>
          </a:p>
          <a:p>
            <a:pPr lvl="1" eaLnBrk="1" hangingPunct="1"/>
            <a:r>
              <a:rPr lang="zh-TW" altLang="en-US" sz="2000" smtClean="0"/>
              <a:t>第  二  期：</a:t>
            </a:r>
            <a:r>
              <a:rPr lang="en-US" altLang="zh-TW" sz="2000" smtClean="0"/>
              <a:t>2008~2012</a:t>
            </a:r>
            <a:r>
              <a:rPr lang="zh-TW" altLang="en-US" sz="2000" smtClean="0"/>
              <a:t>年</a:t>
            </a:r>
            <a:r>
              <a:rPr lang="en-US" altLang="zh-TW" sz="2000" smtClean="0"/>
              <a:t>( 2010</a:t>
            </a:r>
            <a:r>
              <a:rPr lang="zh-TW" altLang="en-US" sz="2000" smtClean="0"/>
              <a:t>年立法通過文化創意產業發展法</a:t>
            </a:r>
            <a:r>
              <a:rPr lang="en-US" altLang="zh-TW" sz="2000" smtClean="0"/>
              <a:t>)</a:t>
            </a:r>
            <a:endParaRPr lang="zh-TW" altLang="en-US" sz="2000" smtClean="0"/>
          </a:p>
        </p:txBody>
      </p:sp>
      <p:pic>
        <p:nvPicPr>
          <p:cNvPr id="5125" name="Picture 4" descr="genimage"/>
          <p:cNvPicPr>
            <a:picLocks noChangeAspect="1" noChangeArrowheads="1"/>
          </p:cNvPicPr>
          <p:nvPr/>
        </p:nvPicPr>
        <p:blipFill>
          <a:blip r:embed="rId3" cstate="print"/>
          <a:srcRect/>
          <a:stretch>
            <a:fillRect/>
          </a:stretch>
        </p:blipFill>
        <p:spPr bwMode="auto">
          <a:xfrm>
            <a:off x="2051050" y="3749675"/>
            <a:ext cx="6192838" cy="2847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endParaRPr lang="zh-TW" altLang="en-US"/>
          </a:p>
        </p:txBody>
      </p:sp>
      <p:pic>
        <p:nvPicPr>
          <p:cNvPr id="4" name="圖片 3" descr="2011-03-23_115348.jpg"/>
          <p:cNvPicPr>
            <a:picLocks noChangeAspect="1"/>
          </p:cNvPicPr>
          <p:nvPr/>
        </p:nvPicPr>
        <p:blipFill>
          <a:blip r:embed="rId2" cstate="print"/>
          <a:stretch>
            <a:fillRect/>
          </a:stretch>
        </p:blipFill>
        <p:spPr>
          <a:xfrm>
            <a:off x="611560" y="1368153"/>
            <a:ext cx="8496944" cy="5517231"/>
          </a:xfrm>
          <a:prstGeom prst="rect">
            <a:avLst/>
          </a:prstGeom>
        </p:spPr>
      </p:pic>
      <p:sp>
        <p:nvSpPr>
          <p:cNvPr id="5" name="Rectangle 4"/>
          <p:cNvSpPr>
            <a:spLocks noChangeArrowheads="1"/>
          </p:cNvSpPr>
          <p:nvPr/>
        </p:nvSpPr>
        <p:spPr bwMode="auto">
          <a:xfrm>
            <a:off x="468312" y="332656"/>
            <a:ext cx="8675688" cy="706437"/>
          </a:xfrm>
          <a:prstGeom prst="rect">
            <a:avLst/>
          </a:prstGeom>
          <a:noFill/>
          <a:ln w="9525">
            <a:noFill/>
            <a:miter lim="800000"/>
            <a:headEnd/>
            <a:tailEnd/>
          </a:ln>
        </p:spPr>
        <p:txBody>
          <a:bodyPr anchor="ctr"/>
          <a:lstStyle/>
          <a:p>
            <a:pPr algn="ctr" eaLnBrk="0" hangingPunct="0">
              <a:defRPr/>
            </a:pPr>
            <a:r>
              <a:rPr lang="zh-TW" altLang="en-US" sz="4400" dirty="0">
                <a:solidFill>
                  <a:srgbClr val="0000CC"/>
                </a:solidFill>
                <a:latin typeface="+mj-lt"/>
                <a:ea typeface="+mj-ea"/>
                <a:cs typeface="+mj-cs"/>
              </a:rPr>
              <a:t>地理資訊數位</a:t>
            </a:r>
            <a:r>
              <a:rPr lang="zh-TW" altLang="en-US" sz="4400" dirty="0" smtClean="0">
                <a:solidFill>
                  <a:srgbClr val="0000CC"/>
                </a:solidFill>
                <a:latin typeface="+mj-lt"/>
                <a:ea typeface="+mj-ea"/>
                <a:cs typeface="+mj-cs"/>
              </a:rPr>
              <a:t>典藏</a:t>
            </a:r>
            <a:endParaRPr lang="zh-TW" altLang="en-US" sz="4400" dirty="0">
              <a:solidFill>
                <a:srgbClr val="0000CC"/>
              </a:solidFill>
              <a:latin typeface="+mj-lt"/>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Grp="1" noChangeArrowheads="1"/>
          </p:cNvSpPr>
          <p:nvPr>
            <p:ph type="sldNum" sz="quarter" idx="12"/>
          </p:nvPr>
        </p:nvSpPr>
        <p:spPr>
          <a:xfrm>
            <a:off x="457200" y="6245225"/>
            <a:ext cx="2133600" cy="476250"/>
          </a:xfrm>
          <a:noFill/>
        </p:spPr>
        <p:txBody>
          <a:bodyPr/>
          <a:lstStyle/>
          <a:p>
            <a:pPr algn="l"/>
            <a:fld id="{987CD4D4-8093-4E98-A44E-CB6551EDF8F2}" type="slidenum">
              <a:rPr lang="zh-TW" altLang="en-US" smtClean="0">
                <a:latin typeface="Arial" pitchFamily="34" charset="0"/>
              </a:rPr>
              <a:pPr algn="l"/>
              <a:t>6</a:t>
            </a:fld>
            <a:endParaRPr lang="en-US" altLang="zh-TW" smtClean="0">
              <a:latin typeface="Arial" pitchFamily="34" charset="0"/>
            </a:endParaRPr>
          </a:p>
        </p:txBody>
      </p:sp>
      <p:sp>
        <p:nvSpPr>
          <p:cNvPr id="9219" name="Text Box 2"/>
          <p:cNvSpPr txBox="1">
            <a:spLocks noChangeArrowheads="1"/>
          </p:cNvSpPr>
          <p:nvPr/>
        </p:nvSpPr>
        <p:spPr bwMode="auto">
          <a:xfrm>
            <a:off x="900113" y="1404938"/>
            <a:ext cx="8064500" cy="4976812"/>
          </a:xfrm>
          <a:prstGeom prst="rect">
            <a:avLst/>
          </a:prstGeom>
          <a:noFill/>
          <a:ln w="9525">
            <a:noFill/>
            <a:miter lim="800000"/>
            <a:headEnd/>
            <a:tailEnd/>
          </a:ln>
        </p:spPr>
        <p:txBody>
          <a:bodyPr>
            <a:spAutoFit/>
          </a:bodyPr>
          <a:lstStyle/>
          <a:p>
            <a:pPr>
              <a:lnSpc>
                <a:spcPct val="115000"/>
              </a:lnSpc>
              <a:buFont typeface="Wingdings" pitchFamily="2" charset="2"/>
              <a:buNone/>
            </a:pPr>
            <a:r>
              <a:rPr lang="zh-TW" altLang="en-US">
                <a:latin typeface="標楷體" pitchFamily="65" charset="-120"/>
                <a:ea typeface="標楷體" pitchFamily="65" charset="-120"/>
              </a:rPr>
              <a:t>典藏內容</a:t>
            </a:r>
            <a:r>
              <a:rPr lang="zh-TW" altLang="en-US" sz="1800">
                <a:latin typeface="標楷體" pitchFamily="65" charset="-120"/>
                <a:ea typeface="標楷體" pitchFamily="65" charset="-120"/>
              </a:rPr>
              <a:t> </a:t>
            </a:r>
          </a:p>
          <a:p>
            <a:pPr lvl="1">
              <a:lnSpc>
                <a:spcPct val="115000"/>
              </a:lnSpc>
              <a:buFont typeface="Wingdings" pitchFamily="2" charset="2"/>
              <a:buNone/>
            </a:pPr>
            <a:r>
              <a:rPr lang="zh-TW" altLang="en-US">
                <a:latin typeface="標楷體" pitchFamily="65" charset="-120"/>
                <a:ea typeface="標楷體" pitchFamily="65" charset="-120"/>
              </a:rPr>
              <a:t>典藏對象為</a:t>
            </a:r>
            <a:r>
              <a:rPr lang="zh-TW" altLang="en-US">
                <a:solidFill>
                  <a:schemeClr val="accent2"/>
                </a:solidFill>
                <a:latin typeface="標楷體" pitchFamily="65" charset="-120"/>
                <a:ea typeface="標楷體" pitchFamily="65" charset="-120"/>
              </a:rPr>
              <a:t>「遙測影像」</a:t>
            </a:r>
            <a:r>
              <a:rPr lang="zh-TW" altLang="en-US">
                <a:latin typeface="標楷體" pitchFamily="65" charset="-120"/>
                <a:ea typeface="標楷體" pitchFamily="65" charset="-120"/>
              </a:rPr>
              <a:t>及</a:t>
            </a:r>
            <a:r>
              <a:rPr lang="zh-TW" altLang="en-US">
                <a:solidFill>
                  <a:schemeClr val="accent2"/>
                </a:solidFill>
                <a:latin typeface="標楷體" pitchFamily="65" charset="-120"/>
                <a:ea typeface="標楷體" pitchFamily="65" charset="-120"/>
              </a:rPr>
              <a:t>「地圖」</a:t>
            </a:r>
            <a:endParaRPr lang="en-US" altLang="zh-TW">
              <a:solidFill>
                <a:schemeClr val="accent2"/>
              </a:solidFill>
              <a:latin typeface="標楷體" pitchFamily="65" charset="-120"/>
              <a:ea typeface="標楷體" pitchFamily="65" charset="-120"/>
            </a:endParaRPr>
          </a:p>
          <a:p>
            <a:pPr lvl="1">
              <a:lnSpc>
                <a:spcPct val="115000"/>
              </a:lnSpc>
              <a:buFont typeface="Wingdings" pitchFamily="2" charset="2"/>
              <a:buNone/>
            </a:pPr>
            <a:endParaRPr lang="zh-TW" altLang="en-US">
              <a:solidFill>
                <a:schemeClr val="accent2"/>
              </a:solidFill>
              <a:latin typeface="標楷體" pitchFamily="65" charset="-120"/>
              <a:ea typeface="標楷體" pitchFamily="65" charset="-120"/>
            </a:endParaRPr>
          </a:p>
          <a:p>
            <a:pPr>
              <a:lnSpc>
                <a:spcPct val="115000"/>
              </a:lnSpc>
              <a:buFont typeface="Wingdings" pitchFamily="2" charset="2"/>
              <a:buNone/>
            </a:pPr>
            <a:r>
              <a:rPr lang="zh-TW" altLang="en-US">
                <a:latin typeface="標楷體" pitchFamily="65" charset="-120"/>
                <a:ea typeface="標楷體" pitchFamily="65" charset="-120"/>
              </a:rPr>
              <a:t>典藏特色</a:t>
            </a:r>
          </a:p>
          <a:p>
            <a:pPr>
              <a:lnSpc>
                <a:spcPct val="115000"/>
              </a:lnSpc>
              <a:buFont typeface="Wingdings" pitchFamily="2" charset="2"/>
              <a:buNone/>
            </a:pPr>
            <a:r>
              <a:rPr lang="zh-TW" altLang="en-US" sz="1800">
                <a:solidFill>
                  <a:schemeClr val="accent2"/>
                </a:solidFill>
                <a:latin typeface="標楷體" pitchFamily="65" charset="-120"/>
                <a:ea typeface="標楷體" pitchFamily="65" charset="-120"/>
              </a:rPr>
              <a:t>「遙測影像」</a:t>
            </a:r>
            <a:r>
              <a:rPr lang="zh-TW" altLang="en-US" sz="1800">
                <a:latin typeface="標楷體" pitchFamily="65" charset="-120"/>
                <a:ea typeface="標楷體" pitchFamily="65" charset="-120"/>
              </a:rPr>
              <a:t>典藏資料的特點為：</a:t>
            </a:r>
          </a:p>
          <a:p>
            <a:pPr lvl="1">
              <a:lnSpc>
                <a:spcPct val="115000"/>
              </a:lnSpc>
              <a:buFont typeface="Wingdings" pitchFamily="2" charset="2"/>
              <a:buNone/>
            </a:pPr>
            <a:r>
              <a:rPr lang="zh-TW" altLang="en-US" sz="1800">
                <a:latin typeface="標楷體" pitchFamily="65" charset="-120"/>
                <a:ea typeface="標楷體" pitchFamily="65" charset="-120"/>
              </a:rPr>
              <a:t> ●遙測影像包括航空照片及衛星影像，提供了最直接、真實、豐富的地 表 資訊。宏觀的俯視地表可提供特定目標的全貌概況，以及與其他地形地物的相對關係</a:t>
            </a:r>
          </a:p>
          <a:p>
            <a:pPr lvl="1">
              <a:lnSpc>
                <a:spcPct val="115000"/>
              </a:lnSpc>
              <a:buFont typeface="Wingdings" pitchFamily="2" charset="2"/>
              <a:buNone/>
            </a:pPr>
            <a:r>
              <a:rPr lang="zh-TW" altLang="en-US" sz="1800">
                <a:latin typeface="標楷體" pitchFamily="65" charset="-120"/>
                <a:ea typeface="標楷體" pitchFamily="65" charset="-120"/>
              </a:rPr>
              <a:t> ●不同時代的遙測影像忠實記載著當時的地面情形，對於探究過去的地景舊貌、自然地形與社會文化的變遷演化等，提供了最真實的證據</a:t>
            </a:r>
          </a:p>
          <a:p>
            <a:pPr>
              <a:lnSpc>
                <a:spcPct val="115000"/>
              </a:lnSpc>
              <a:buFont typeface="Wingdings" pitchFamily="2" charset="2"/>
              <a:buNone/>
            </a:pPr>
            <a:r>
              <a:rPr lang="zh-TW" altLang="en-US" sz="1800">
                <a:solidFill>
                  <a:schemeClr val="accent2"/>
                </a:solidFill>
                <a:latin typeface="標楷體" pitchFamily="65" charset="-120"/>
                <a:ea typeface="標楷體" pitchFamily="65" charset="-120"/>
              </a:rPr>
              <a:t>「地圖」</a:t>
            </a:r>
            <a:r>
              <a:rPr lang="zh-TW" altLang="en-US" sz="1800">
                <a:latin typeface="標楷體" pitchFamily="65" charset="-120"/>
                <a:ea typeface="標楷體" pitchFamily="65" charset="-120"/>
              </a:rPr>
              <a:t>典藏資料的特點為：</a:t>
            </a:r>
          </a:p>
          <a:p>
            <a:pPr lvl="1">
              <a:lnSpc>
                <a:spcPct val="115000"/>
              </a:lnSpc>
              <a:buFont typeface="Wingdings" pitchFamily="2" charset="2"/>
              <a:buNone/>
            </a:pPr>
            <a:r>
              <a:rPr lang="zh-TW" altLang="en-US" sz="1800">
                <a:latin typeface="標楷體" pitchFamily="65" charset="-120"/>
                <a:ea typeface="標楷體" pitchFamily="65" charset="-120"/>
              </a:rPr>
              <a:t> ●地圖則是人為解讀自然地形與人文地景所編繪出來的空間資訊，除了精確紀錄著特定區域中地形地物的空間位置、方向與距離等資料，並將原本不可見的政治疆界、聚落名稱、土地利用型態記錄下來</a:t>
            </a:r>
          </a:p>
        </p:txBody>
      </p:sp>
      <p:sp>
        <p:nvSpPr>
          <p:cNvPr id="9221" name="Rectangle 4"/>
          <p:cNvSpPr>
            <a:spLocks noChangeArrowheads="1"/>
          </p:cNvSpPr>
          <p:nvPr/>
        </p:nvSpPr>
        <p:spPr bwMode="auto">
          <a:xfrm>
            <a:off x="250825" y="274638"/>
            <a:ext cx="8675688" cy="706437"/>
          </a:xfrm>
          <a:prstGeom prst="rect">
            <a:avLst/>
          </a:prstGeom>
          <a:noFill/>
          <a:ln w="9525">
            <a:noFill/>
            <a:miter lim="800000"/>
            <a:headEnd/>
            <a:tailEnd/>
          </a:ln>
        </p:spPr>
        <p:txBody>
          <a:bodyPr anchor="ctr"/>
          <a:lstStyle/>
          <a:p>
            <a:pPr algn="ctr" eaLnBrk="0" hangingPunct="0">
              <a:defRPr/>
            </a:pPr>
            <a:r>
              <a:rPr lang="zh-TW" altLang="en-US" sz="4400" dirty="0">
                <a:solidFill>
                  <a:srgbClr val="0000CC"/>
                </a:solidFill>
                <a:latin typeface="+mj-lt"/>
                <a:ea typeface="+mj-ea"/>
                <a:cs typeface="+mj-cs"/>
              </a:rPr>
              <a:t>地理資訊數位典藏品類型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219">
                                            <p:txEl>
                                              <p:pRg st="4" end="4"/>
                                            </p:txEl>
                                          </p:spTgt>
                                        </p:tgtEl>
                                        <p:attrNameLst>
                                          <p:attrName>style.visibility</p:attrName>
                                        </p:attrNameLst>
                                      </p:cBhvr>
                                      <p:to>
                                        <p:strVal val="visible"/>
                                      </p:to>
                                    </p:set>
                                    <p:animEffect transition="in" filter="box(in)">
                                      <p:cBhvr>
                                        <p:cTn id="7" dur="500"/>
                                        <p:tgtEl>
                                          <p:spTgt spid="9219">
                                            <p:txEl>
                                              <p:pRg st="4" end="4"/>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9219">
                                            <p:txEl>
                                              <p:pRg st="5" end="5"/>
                                            </p:txEl>
                                          </p:spTgt>
                                        </p:tgtEl>
                                        <p:attrNameLst>
                                          <p:attrName>style.visibility</p:attrName>
                                        </p:attrNameLst>
                                      </p:cBhvr>
                                      <p:to>
                                        <p:strVal val="visible"/>
                                      </p:to>
                                    </p:set>
                                    <p:animEffect transition="in" filter="box(in)">
                                      <p:cBhvr>
                                        <p:cTn id="10" dur="500"/>
                                        <p:tgtEl>
                                          <p:spTgt spid="9219">
                                            <p:txEl>
                                              <p:pRg st="5" end="5"/>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9219">
                                            <p:txEl>
                                              <p:pRg st="6" end="6"/>
                                            </p:txEl>
                                          </p:spTgt>
                                        </p:tgtEl>
                                        <p:attrNameLst>
                                          <p:attrName>style.visibility</p:attrName>
                                        </p:attrNameLst>
                                      </p:cBhvr>
                                      <p:to>
                                        <p:strVal val="visible"/>
                                      </p:to>
                                    </p:set>
                                    <p:animEffect transition="in" filter="box(in)">
                                      <p:cBhvr>
                                        <p:cTn id="13" dur="500"/>
                                        <p:tgtEl>
                                          <p:spTgt spid="9219">
                                            <p:txEl>
                                              <p:pRg st="6" end="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9219">
                                            <p:txEl>
                                              <p:pRg st="7" end="7"/>
                                            </p:txEl>
                                          </p:spTgt>
                                        </p:tgtEl>
                                        <p:attrNameLst>
                                          <p:attrName>style.visibility</p:attrName>
                                        </p:attrNameLst>
                                      </p:cBhvr>
                                      <p:to>
                                        <p:strVal val="visible"/>
                                      </p:to>
                                    </p:set>
                                    <p:animEffect transition="in" filter="box(in)">
                                      <p:cBhvr>
                                        <p:cTn id="18" dur="500"/>
                                        <p:tgtEl>
                                          <p:spTgt spid="9219">
                                            <p:txEl>
                                              <p:pRg st="7" end="7"/>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9219">
                                            <p:txEl>
                                              <p:pRg st="8" end="8"/>
                                            </p:txEl>
                                          </p:spTgt>
                                        </p:tgtEl>
                                        <p:attrNameLst>
                                          <p:attrName>style.visibility</p:attrName>
                                        </p:attrNameLst>
                                      </p:cBhvr>
                                      <p:to>
                                        <p:strVal val="visible"/>
                                      </p:to>
                                    </p:set>
                                    <p:animEffect transition="in" filter="box(in)">
                                      <p:cBhvr>
                                        <p:cTn id="21" dur="500"/>
                                        <p:tgtEl>
                                          <p:spTgt spid="92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843213" y="44450"/>
            <a:ext cx="3740150" cy="519113"/>
          </a:xfrm>
          <a:prstGeom prst="rect">
            <a:avLst/>
          </a:prstGeom>
          <a:noFill/>
          <a:ln w="9525">
            <a:noFill/>
            <a:miter lim="800000"/>
            <a:headEnd/>
            <a:tailEnd/>
          </a:ln>
        </p:spPr>
        <p:txBody>
          <a:bodyPr wrap="none">
            <a:spAutoFit/>
          </a:bodyPr>
          <a:lstStyle/>
          <a:p>
            <a:pPr algn="ctr"/>
            <a:r>
              <a:rPr lang="zh-TW" altLang="en-US" sz="2800" u="sng">
                <a:solidFill>
                  <a:schemeClr val="accent2"/>
                </a:solidFill>
                <a:latin typeface="Arial" pitchFamily="34" charset="0"/>
                <a:ea typeface="標楷體" pitchFamily="65" charset="-120"/>
              </a:rPr>
              <a:t>遙測影像（航空照片）</a:t>
            </a:r>
          </a:p>
        </p:txBody>
      </p:sp>
      <p:pic>
        <p:nvPicPr>
          <p:cNvPr id="9219" name="Picture 3" descr="山區"/>
          <p:cNvPicPr>
            <a:picLocks noGrp="1" noChangeAspect="1" noChangeArrowheads="1"/>
          </p:cNvPicPr>
          <p:nvPr>
            <p:ph sz="quarter" idx="1"/>
          </p:nvPr>
        </p:nvPicPr>
        <p:blipFill>
          <a:blip r:embed="rId3" cstate="print"/>
          <a:srcRect/>
          <a:stretch>
            <a:fillRect/>
          </a:stretch>
        </p:blipFill>
        <p:spPr>
          <a:xfrm>
            <a:off x="179388" y="692150"/>
            <a:ext cx="4248150" cy="2179638"/>
          </a:xfrm>
        </p:spPr>
      </p:pic>
      <p:pic>
        <p:nvPicPr>
          <p:cNvPr id="9220" name="Picture 4" descr="城鎮"/>
          <p:cNvPicPr>
            <a:picLocks noGrp="1" noChangeAspect="1" noChangeArrowheads="1"/>
          </p:cNvPicPr>
          <p:nvPr>
            <p:ph sz="quarter" idx="3"/>
          </p:nvPr>
        </p:nvPicPr>
        <p:blipFill>
          <a:blip r:embed="rId4" cstate="print"/>
          <a:srcRect/>
          <a:stretch>
            <a:fillRect/>
          </a:stretch>
        </p:blipFill>
        <p:spPr>
          <a:xfrm>
            <a:off x="4643438" y="692150"/>
            <a:ext cx="4249737" cy="2173288"/>
          </a:xfrm>
        </p:spPr>
      </p:pic>
      <p:pic>
        <p:nvPicPr>
          <p:cNvPr id="9221" name="Picture 5" descr="日本陸地測量部發行各類型地圖"/>
          <p:cNvPicPr>
            <a:picLocks noChangeAspect="1" noChangeArrowheads="1"/>
          </p:cNvPicPr>
          <p:nvPr/>
        </p:nvPicPr>
        <p:blipFill>
          <a:blip r:embed="rId5" cstate="print"/>
          <a:srcRect/>
          <a:stretch>
            <a:fillRect/>
          </a:stretch>
        </p:blipFill>
        <p:spPr bwMode="auto">
          <a:xfrm>
            <a:off x="36513" y="3500438"/>
            <a:ext cx="9107487" cy="3168650"/>
          </a:xfrm>
          <a:prstGeom prst="rect">
            <a:avLst/>
          </a:prstGeom>
          <a:noFill/>
          <a:ln w="9525">
            <a:noFill/>
            <a:miter lim="800000"/>
            <a:headEnd/>
            <a:tailEnd/>
          </a:ln>
        </p:spPr>
      </p:pic>
      <p:sp>
        <p:nvSpPr>
          <p:cNvPr id="9222" name="Rectangle 6"/>
          <p:cNvSpPr>
            <a:spLocks noChangeArrowheads="1"/>
          </p:cNvSpPr>
          <p:nvPr/>
        </p:nvSpPr>
        <p:spPr bwMode="auto">
          <a:xfrm>
            <a:off x="4067175" y="2997200"/>
            <a:ext cx="895350" cy="519113"/>
          </a:xfrm>
          <a:prstGeom prst="rect">
            <a:avLst/>
          </a:prstGeom>
          <a:noFill/>
          <a:ln w="9525">
            <a:noFill/>
            <a:miter lim="800000"/>
            <a:headEnd/>
            <a:tailEnd/>
          </a:ln>
        </p:spPr>
        <p:txBody>
          <a:bodyPr wrap="none">
            <a:spAutoFit/>
          </a:bodyPr>
          <a:lstStyle/>
          <a:p>
            <a:pPr algn="ctr"/>
            <a:r>
              <a:rPr lang="zh-TW" altLang="en-US" sz="2800" u="sng">
                <a:solidFill>
                  <a:schemeClr val="accent2"/>
                </a:solidFill>
                <a:latin typeface="Arial" pitchFamily="34" charset="0"/>
                <a:ea typeface="標楷體" pitchFamily="65" charset="-120"/>
              </a:rPr>
              <a:t>地圖</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8"/>
          <p:cNvSpPr>
            <a:spLocks noGrp="1" noChangeArrowheads="1"/>
          </p:cNvSpPr>
          <p:nvPr>
            <p:ph type="sldNum" sz="quarter" idx="12"/>
          </p:nvPr>
        </p:nvSpPr>
        <p:spPr>
          <a:xfrm>
            <a:off x="457200" y="6245225"/>
            <a:ext cx="2133600" cy="476250"/>
          </a:xfrm>
          <a:noFill/>
        </p:spPr>
        <p:txBody>
          <a:bodyPr/>
          <a:lstStyle/>
          <a:p>
            <a:pPr algn="l"/>
            <a:fld id="{2C6E0690-67C3-411F-96D5-30F7A9D4793B}" type="slidenum">
              <a:rPr lang="zh-TW" altLang="en-US" smtClean="0">
                <a:latin typeface="Arial" pitchFamily="34" charset="0"/>
              </a:rPr>
              <a:pPr algn="l"/>
              <a:t>8</a:t>
            </a:fld>
            <a:endParaRPr lang="en-US" altLang="zh-TW" smtClean="0">
              <a:latin typeface="Arial" pitchFamily="34" charset="0"/>
            </a:endParaRPr>
          </a:p>
        </p:txBody>
      </p:sp>
      <p:sp>
        <p:nvSpPr>
          <p:cNvPr id="6147" name="Rectangle 2"/>
          <p:cNvSpPr>
            <a:spLocks noGrp="1" noChangeArrowheads="1"/>
          </p:cNvSpPr>
          <p:nvPr>
            <p:ph type="title" idx="4294967295"/>
          </p:nvPr>
        </p:nvSpPr>
        <p:spPr bwMode="auto">
          <a:xfrm>
            <a:off x="735013" y="274638"/>
            <a:ext cx="8229600" cy="1143000"/>
          </a:xfrm>
          <a:prstGeom prst="rect">
            <a:avLst/>
          </a:prstGeom>
          <a:noFill/>
          <a:ln>
            <a:miter lim="800000"/>
            <a:headEnd/>
            <a:tailEnd/>
          </a:ln>
        </p:spPr>
        <p:txBody>
          <a:bodyPr/>
          <a:lstStyle/>
          <a:p>
            <a:pPr eaLnBrk="1" hangingPunct="1"/>
            <a:r>
              <a:rPr lang="zh-TW" altLang="en-US" smtClean="0"/>
              <a:t>地理資訊數位典藏相關計畫</a:t>
            </a:r>
          </a:p>
        </p:txBody>
      </p:sp>
      <p:sp>
        <p:nvSpPr>
          <p:cNvPr id="6148" name="Rectangle 3"/>
          <p:cNvSpPr>
            <a:spLocks noGrp="1" noChangeArrowheads="1"/>
          </p:cNvSpPr>
          <p:nvPr>
            <p:ph type="body" idx="4294967295"/>
          </p:nvPr>
        </p:nvSpPr>
        <p:spPr>
          <a:xfrm>
            <a:off x="684213" y="1017588"/>
            <a:ext cx="8280400" cy="5940425"/>
          </a:xfrm>
        </p:spPr>
        <p:txBody>
          <a:bodyPr/>
          <a:lstStyle/>
          <a:p>
            <a:pPr eaLnBrk="1" hangingPunct="1">
              <a:buFont typeface="Wingdings" pitchFamily="2" charset="2"/>
              <a:buNone/>
            </a:pPr>
            <a:endParaRPr lang="en-US" altLang="zh-TW" smtClean="0"/>
          </a:p>
          <a:p>
            <a:pPr eaLnBrk="1" hangingPunct="1"/>
            <a:r>
              <a:rPr lang="zh-TW" altLang="en-US" smtClean="0">
                <a:solidFill>
                  <a:srgbClr val="C00000"/>
                </a:solidFill>
              </a:rPr>
              <a:t>中央研究院數位典藏機構計畫</a:t>
            </a:r>
            <a:r>
              <a:rPr lang="en-US" altLang="zh-TW" smtClean="0">
                <a:solidFill>
                  <a:srgbClr val="C00000"/>
                </a:solidFill>
              </a:rPr>
              <a:t>- </a:t>
            </a:r>
            <a:r>
              <a:rPr lang="zh-TW" altLang="en-US" smtClean="0">
                <a:solidFill>
                  <a:srgbClr val="C00000"/>
                </a:solidFill>
              </a:rPr>
              <a:t>「地圖與遙測影像數位典藏計畫 」</a:t>
            </a:r>
          </a:p>
          <a:p>
            <a:pPr lvl="1" eaLnBrk="1" hangingPunct="1"/>
            <a:r>
              <a:rPr lang="zh-TW" altLang="en-US" sz="2500" smtClean="0"/>
              <a:t>匯集國內中研院、內政部、國防部、水利署、林務局、礦務局、國土測繪中心典藏歷史地圖、航空照片</a:t>
            </a:r>
          </a:p>
          <a:p>
            <a:pPr eaLnBrk="1" hangingPunct="1"/>
            <a:r>
              <a:rPr lang="zh-TW" altLang="en-US" smtClean="0">
                <a:solidFill>
                  <a:srgbClr val="C00000"/>
                </a:solidFill>
              </a:rPr>
              <a:t>中央研究院利用數位典藏改善學術研究環境計畫</a:t>
            </a:r>
            <a:r>
              <a:rPr lang="en-US" altLang="zh-TW" smtClean="0">
                <a:solidFill>
                  <a:srgbClr val="C00000"/>
                </a:solidFill>
              </a:rPr>
              <a:t>-</a:t>
            </a:r>
            <a:r>
              <a:rPr lang="zh-TW" altLang="en-US" smtClean="0">
                <a:solidFill>
                  <a:srgbClr val="C00000"/>
                </a:solidFill>
              </a:rPr>
              <a:t> 「美國國會圖書館暨國家檔案館典藏之空間圖資數位典藏計畫」</a:t>
            </a:r>
          </a:p>
          <a:p>
            <a:pPr lvl="1" eaLnBrk="1" hangingPunct="1"/>
            <a:r>
              <a:rPr lang="zh-TW" altLang="en-US" sz="2500" smtClean="0"/>
              <a:t>針對美國國會圖書館暨國家檔案館典藏資料進行資料調查與收集工作</a:t>
            </a:r>
          </a:p>
          <a:p>
            <a:pPr eaLnBrk="1" hangingPunct="1">
              <a:buFont typeface="Wingdings" pitchFamily="2" charset="2"/>
              <a:buNone/>
            </a:pPr>
            <a:endParaRPr lang="zh-TW" altLang="en-US" sz="25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sldNum" sz="quarter" idx="12"/>
          </p:nvPr>
        </p:nvSpPr>
        <p:spPr>
          <a:xfrm>
            <a:off x="457200" y="6245225"/>
            <a:ext cx="2133600" cy="476250"/>
          </a:xfrm>
          <a:noFill/>
        </p:spPr>
        <p:txBody>
          <a:bodyPr/>
          <a:lstStyle/>
          <a:p>
            <a:pPr algn="l"/>
            <a:fld id="{C91E2A65-AA7C-45CC-BD22-F68B0054AAC3}" type="slidenum">
              <a:rPr lang="zh-TW" altLang="en-US" smtClean="0">
                <a:latin typeface="Arial" pitchFamily="34" charset="0"/>
              </a:rPr>
              <a:pPr algn="l"/>
              <a:t>9</a:t>
            </a:fld>
            <a:endParaRPr lang="en-US" altLang="zh-TW" smtClean="0">
              <a:latin typeface="Arial" pitchFamily="34" charset="0"/>
            </a:endParaRPr>
          </a:p>
        </p:txBody>
      </p:sp>
      <p:sp>
        <p:nvSpPr>
          <p:cNvPr id="7171" name="Rectangle 2"/>
          <p:cNvSpPr>
            <a:spLocks noGrp="1" noChangeArrowheads="1"/>
          </p:cNvSpPr>
          <p:nvPr>
            <p:ph type="title"/>
          </p:nvPr>
        </p:nvSpPr>
        <p:spPr bwMode="auto">
          <a:xfrm>
            <a:off x="735013" y="269875"/>
            <a:ext cx="8229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地理資訊數位典藏相關計畫</a:t>
            </a:r>
          </a:p>
        </p:txBody>
      </p:sp>
      <p:sp>
        <p:nvSpPr>
          <p:cNvPr id="7172" name="Rectangle 3"/>
          <p:cNvSpPr>
            <a:spLocks noGrp="1" noChangeArrowheads="1"/>
          </p:cNvSpPr>
          <p:nvPr>
            <p:ph type="body" idx="1"/>
          </p:nvPr>
        </p:nvSpPr>
        <p:spPr>
          <a:xfrm>
            <a:off x="719138" y="1125538"/>
            <a:ext cx="8316912" cy="5472112"/>
          </a:xfrm>
        </p:spPr>
        <p:txBody>
          <a:bodyPr/>
          <a:lstStyle/>
          <a:p>
            <a:pPr eaLnBrk="1" hangingPunct="1">
              <a:buFont typeface="Wingdings" pitchFamily="2" charset="2"/>
              <a:buNone/>
            </a:pPr>
            <a:endParaRPr lang="en-US" altLang="zh-TW" sz="2400" smtClean="0"/>
          </a:p>
          <a:p>
            <a:pPr eaLnBrk="1" hangingPunct="1"/>
            <a:r>
              <a:rPr lang="zh-TW" altLang="en-US" smtClean="0">
                <a:solidFill>
                  <a:srgbClr val="C00000"/>
                </a:solidFill>
              </a:rPr>
              <a:t>國科會數位典藏與學習之海外推展暨國際合作分項計畫</a:t>
            </a:r>
            <a:r>
              <a:rPr lang="en-US" altLang="zh-TW" smtClean="0">
                <a:solidFill>
                  <a:srgbClr val="C00000"/>
                </a:solidFill>
              </a:rPr>
              <a:t>-</a:t>
            </a:r>
            <a:r>
              <a:rPr lang="zh-TW" altLang="en-US" smtClean="0">
                <a:solidFill>
                  <a:srgbClr val="C00000"/>
                </a:solidFill>
              </a:rPr>
              <a:t>「台灣文史資源海外徵集與國際合作子計畫」</a:t>
            </a:r>
            <a:endParaRPr lang="en-US" altLang="zh-TW" smtClean="0">
              <a:solidFill>
                <a:srgbClr val="C00000"/>
              </a:solidFill>
            </a:endParaRPr>
          </a:p>
          <a:p>
            <a:pPr lvl="1" eaLnBrk="1" hangingPunct="1"/>
            <a:r>
              <a:rPr lang="zh-TW" altLang="en-US" sz="2500" smtClean="0"/>
              <a:t>配合數位典藏與學習之海外推展暨國際合作計畫，徵集海外散佚文史資源以及空間圖資</a:t>
            </a:r>
            <a:endParaRPr lang="en-US" altLang="zh-TW" sz="2500" smtClean="0"/>
          </a:p>
          <a:p>
            <a:pPr eaLnBrk="1" hangingPunct="1"/>
            <a:r>
              <a:rPr lang="zh-TW" altLang="en-US" smtClean="0">
                <a:solidFill>
                  <a:srgbClr val="C00000"/>
                </a:solidFill>
              </a:rPr>
              <a:t>國科會數位典藏與學習之學術與社會應用推廣分項計畫</a:t>
            </a:r>
            <a:r>
              <a:rPr lang="en-US" altLang="zh-TW" smtClean="0">
                <a:solidFill>
                  <a:srgbClr val="C00000"/>
                </a:solidFill>
              </a:rPr>
              <a:t>-</a:t>
            </a:r>
            <a:r>
              <a:rPr lang="zh-TW" altLang="en-US" smtClean="0">
                <a:solidFill>
                  <a:srgbClr val="C00000"/>
                </a:solidFill>
              </a:rPr>
              <a:t> 「地理資訊應用推廣子計畫」</a:t>
            </a:r>
            <a:endParaRPr lang="en-US" altLang="zh-TW" smtClean="0">
              <a:solidFill>
                <a:srgbClr val="C00000"/>
              </a:solidFill>
            </a:endParaRPr>
          </a:p>
          <a:p>
            <a:pPr lvl="1" eaLnBrk="1" hangingPunct="1"/>
            <a:r>
              <a:rPr lang="zh-TW" altLang="en-US" sz="2500" smtClean="0"/>
              <a:t>推廣地理資訊數位典藏在各領域之應用、技術發展、教育推廣或理論探討</a:t>
            </a:r>
          </a:p>
          <a:p>
            <a:pPr lvl="1" eaLnBrk="1" hangingPunct="1"/>
            <a:endParaRPr lang="zh-TW" altLang="en-US" sz="25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Rectangle 8"/>
          <p:cNvSpPr>
            <a:spLocks noGrp="1" noChangeArrowheads="1"/>
          </p:cNvSpPr>
          <p:nvPr>
            <p:ph type="sldNum" sz="quarter" idx="12"/>
          </p:nvPr>
        </p:nvSpPr>
        <p:spPr>
          <a:xfrm>
            <a:off x="457200" y="6245225"/>
            <a:ext cx="2133600" cy="476250"/>
          </a:xfrm>
          <a:noFill/>
        </p:spPr>
        <p:txBody>
          <a:bodyPr/>
          <a:lstStyle/>
          <a:p>
            <a:pPr algn="l"/>
            <a:fld id="{E22FAF1E-4E5C-4443-8CB2-6CFF4EB6CAF6}" type="slidenum">
              <a:rPr lang="zh-TW" altLang="en-US" smtClean="0">
                <a:latin typeface="Arial" pitchFamily="34" charset="0"/>
              </a:rPr>
              <a:pPr algn="l"/>
              <a:t>10</a:t>
            </a:fld>
            <a:endParaRPr lang="en-US" altLang="zh-TW" smtClean="0">
              <a:latin typeface="Arial" pitchFamily="34" charset="0"/>
            </a:endParaRPr>
          </a:p>
        </p:txBody>
      </p:sp>
      <p:sp>
        <p:nvSpPr>
          <p:cNvPr id="10243"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10244" name="Rectangle 3"/>
          <p:cNvSpPr>
            <a:spLocks noGrp="1" noChangeArrowheads="1"/>
          </p:cNvSpPr>
          <p:nvPr>
            <p:ph type="body" idx="1"/>
          </p:nvPr>
        </p:nvSpPr>
        <p:spPr/>
        <p:txBody>
          <a:bodyPr/>
          <a:lstStyle/>
          <a:p>
            <a:pPr eaLnBrk="1" hangingPunct="1"/>
            <a:endParaRPr lang="zh-TW" altLang="en-US" smtClean="0"/>
          </a:p>
        </p:txBody>
      </p:sp>
      <p:pic>
        <p:nvPicPr>
          <p:cNvPr id="10245" name="Picture 4" descr="CAS1M9NK"/>
          <p:cNvPicPr>
            <a:picLocks noChangeAspect="1" noChangeArrowheads="1"/>
          </p:cNvPicPr>
          <p:nvPr/>
        </p:nvPicPr>
        <p:blipFill>
          <a:blip r:embed="rId3" cstate="print"/>
          <a:srcRect/>
          <a:stretch>
            <a:fillRect/>
          </a:stretch>
        </p:blipFill>
        <p:spPr bwMode="auto">
          <a:xfrm>
            <a:off x="4295775" y="1052513"/>
            <a:ext cx="4740275" cy="4713287"/>
          </a:xfrm>
          <a:prstGeom prst="rect">
            <a:avLst/>
          </a:prstGeom>
          <a:noFill/>
          <a:ln w="9525">
            <a:noFill/>
            <a:miter lim="800000"/>
            <a:headEnd/>
            <a:tailEnd/>
          </a:ln>
        </p:spPr>
      </p:pic>
      <p:sp>
        <p:nvSpPr>
          <p:cNvPr id="10246" name="Text Box 5"/>
          <p:cNvSpPr txBox="1">
            <a:spLocks noChangeArrowheads="1"/>
          </p:cNvSpPr>
          <p:nvPr/>
        </p:nvSpPr>
        <p:spPr bwMode="auto">
          <a:xfrm>
            <a:off x="5364163" y="6237288"/>
            <a:ext cx="2622550" cy="336550"/>
          </a:xfrm>
          <a:prstGeom prst="rect">
            <a:avLst/>
          </a:prstGeom>
          <a:noFill/>
          <a:ln w="9525">
            <a:noFill/>
            <a:miter lim="800000"/>
            <a:headEnd/>
            <a:tailEnd/>
          </a:ln>
        </p:spPr>
        <p:txBody>
          <a:bodyPr wrap="none">
            <a:spAutoFit/>
          </a:bodyPr>
          <a:lstStyle/>
          <a:p>
            <a:r>
              <a:rPr lang="zh-TW" altLang="en-US" sz="1600">
                <a:latin typeface="Arial" pitchFamily="34" charset="0"/>
              </a:rPr>
              <a:t>圖資類型及合作單位分類圖</a:t>
            </a:r>
          </a:p>
        </p:txBody>
      </p:sp>
      <p:pic>
        <p:nvPicPr>
          <p:cNvPr id="10247" name="Picture 6" descr="繪圖1"/>
          <p:cNvPicPr>
            <a:picLocks noChangeAspect="1" noChangeArrowheads="1"/>
          </p:cNvPicPr>
          <p:nvPr/>
        </p:nvPicPr>
        <p:blipFill>
          <a:blip r:embed="rId4" cstate="print"/>
          <a:srcRect/>
          <a:stretch>
            <a:fillRect/>
          </a:stretch>
        </p:blipFill>
        <p:spPr bwMode="auto">
          <a:xfrm>
            <a:off x="179388" y="401638"/>
            <a:ext cx="3875087" cy="6051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p:cNvSpPr>
            <a:spLocks noGrp="1" noChangeArrowheads="1"/>
          </p:cNvSpPr>
          <p:nvPr>
            <p:ph type="sldNum" sz="quarter" idx="12"/>
          </p:nvPr>
        </p:nvSpPr>
        <p:spPr>
          <a:xfrm>
            <a:off x="457200" y="6245225"/>
            <a:ext cx="2133600" cy="476250"/>
          </a:xfrm>
          <a:noFill/>
        </p:spPr>
        <p:txBody>
          <a:bodyPr/>
          <a:lstStyle/>
          <a:p>
            <a:pPr algn="l"/>
            <a:fld id="{EEFFC4B6-70FC-4EDC-84BD-3E8745EC938B}" type="slidenum">
              <a:rPr lang="zh-TW" altLang="en-US" smtClean="0">
                <a:latin typeface="Arial" pitchFamily="34" charset="0"/>
              </a:rPr>
              <a:pPr algn="l"/>
              <a:t>11</a:t>
            </a:fld>
            <a:endParaRPr lang="en-US" altLang="zh-TW" smtClean="0">
              <a:latin typeface="Arial" pitchFamily="34" charset="0"/>
            </a:endParaRPr>
          </a:p>
        </p:txBody>
      </p:sp>
      <p:sp>
        <p:nvSpPr>
          <p:cNvPr id="12291" name="Rectangle 2"/>
          <p:cNvSpPr>
            <a:spLocks noGrp="1" noChangeArrowheads="1"/>
          </p:cNvSpPr>
          <p:nvPr>
            <p:ph type="title"/>
          </p:nvPr>
        </p:nvSpPr>
        <p:spPr>
          <a:xfrm>
            <a:off x="971550" y="333375"/>
            <a:ext cx="8172450" cy="720725"/>
          </a:xfrm>
        </p:spPr>
        <p:txBody>
          <a:bodyPr/>
          <a:lstStyle/>
          <a:p>
            <a:pPr>
              <a:defRPr/>
            </a:pPr>
            <a:r>
              <a:rPr lang="zh-TW" altLang="en-US" kern="1200" dirty="0" smtClean="0"/>
              <a:t>地圖與遙測影像數位典藏計畫</a:t>
            </a:r>
          </a:p>
        </p:txBody>
      </p:sp>
      <p:sp>
        <p:nvSpPr>
          <p:cNvPr id="11268" name="Rectangle 3"/>
          <p:cNvSpPr>
            <a:spLocks noGrp="1" noChangeArrowheads="1"/>
          </p:cNvSpPr>
          <p:nvPr>
            <p:ph type="body" idx="1"/>
          </p:nvPr>
        </p:nvSpPr>
        <p:spPr>
          <a:xfrm>
            <a:off x="1403350" y="1270000"/>
            <a:ext cx="8174038" cy="4967288"/>
          </a:xfrm>
        </p:spPr>
        <p:txBody>
          <a:bodyPr/>
          <a:lstStyle/>
          <a:p>
            <a:pPr eaLnBrk="1" hangingPunct="1">
              <a:spcBef>
                <a:spcPct val="0"/>
              </a:spcBef>
              <a:buFont typeface="Wingdings" pitchFamily="2" charset="2"/>
              <a:buChar char="l"/>
            </a:pPr>
            <a:r>
              <a:rPr lang="zh-TW" altLang="en-US" sz="2400" smtClean="0"/>
              <a:t>計畫網站</a:t>
            </a:r>
            <a:r>
              <a:rPr lang="en-US" altLang="zh-TW" sz="2400" smtClean="0"/>
              <a:t>:http://gis.rchss.sinica.edu.tw/mapdap</a:t>
            </a:r>
          </a:p>
          <a:p>
            <a:pPr eaLnBrk="1" hangingPunct="1"/>
            <a:endParaRPr lang="zh-TW" altLang="en-US" smtClean="0"/>
          </a:p>
        </p:txBody>
      </p:sp>
      <p:pic>
        <p:nvPicPr>
          <p:cNvPr id="11269" name="Picture 4" descr="mapdap"/>
          <p:cNvPicPr>
            <a:picLocks noChangeAspect="1" noChangeArrowheads="1"/>
          </p:cNvPicPr>
          <p:nvPr/>
        </p:nvPicPr>
        <p:blipFill>
          <a:blip r:embed="rId2" cstate="print"/>
          <a:srcRect/>
          <a:stretch>
            <a:fillRect/>
          </a:stretch>
        </p:blipFill>
        <p:spPr bwMode="auto">
          <a:xfrm>
            <a:off x="1763713" y="1917700"/>
            <a:ext cx="6227762" cy="47513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8"/>
          <p:cNvSpPr>
            <a:spLocks noGrp="1" noChangeArrowheads="1"/>
          </p:cNvSpPr>
          <p:nvPr>
            <p:ph type="sldNum" sz="quarter" idx="12"/>
          </p:nvPr>
        </p:nvSpPr>
        <p:spPr>
          <a:xfrm>
            <a:off x="457200" y="6245225"/>
            <a:ext cx="2133600" cy="476250"/>
          </a:xfrm>
          <a:noFill/>
        </p:spPr>
        <p:txBody>
          <a:bodyPr/>
          <a:lstStyle/>
          <a:p>
            <a:pPr algn="l"/>
            <a:fld id="{6CBAFEA4-8DC8-46D1-B726-E0437F491292}" type="slidenum">
              <a:rPr lang="zh-TW" altLang="en-US" smtClean="0">
                <a:latin typeface="Arial" pitchFamily="34" charset="0"/>
              </a:rPr>
              <a:pPr algn="l"/>
              <a:t>12</a:t>
            </a:fld>
            <a:endParaRPr lang="en-US" altLang="zh-TW" smtClean="0">
              <a:latin typeface="Arial" pitchFamily="34" charset="0"/>
            </a:endParaRPr>
          </a:p>
        </p:txBody>
      </p:sp>
      <p:sp>
        <p:nvSpPr>
          <p:cNvPr id="12291" name="Rectangle 2"/>
          <p:cNvSpPr>
            <a:spLocks noGrp="1" noChangeArrowheads="1"/>
          </p:cNvSpPr>
          <p:nvPr>
            <p:ph type="title"/>
          </p:nvPr>
        </p:nvSpPr>
        <p:spPr bwMode="auto">
          <a:xfrm>
            <a:off x="735013" y="115888"/>
            <a:ext cx="8229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地圖數位典藏整合查詢系統</a:t>
            </a:r>
          </a:p>
        </p:txBody>
      </p:sp>
      <p:sp>
        <p:nvSpPr>
          <p:cNvPr id="12292" name="Rectangle 3"/>
          <p:cNvSpPr>
            <a:spLocks noGrp="1" noChangeArrowheads="1"/>
          </p:cNvSpPr>
          <p:nvPr>
            <p:ph type="body" idx="1"/>
          </p:nvPr>
        </p:nvSpPr>
        <p:spPr>
          <a:xfrm>
            <a:off x="1403350" y="1198563"/>
            <a:ext cx="8353425" cy="4967287"/>
          </a:xfrm>
        </p:spPr>
        <p:txBody>
          <a:bodyPr/>
          <a:lstStyle/>
          <a:p>
            <a:pPr eaLnBrk="1" hangingPunct="1">
              <a:buFont typeface="Wingdings" pitchFamily="2" charset="2"/>
              <a:buChar char="l"/>
            </a:pPr>
            <a:r>
              <a:rPr lang="zh-TW" altLang="en-US" sz="2400" smtClean="0"/>
              <a:t>整合</a:t>
            </a:r>
            <a:r>
              <a:rPr lang="en-US" altLang="zh-TW" sz="2400" smtClean="0"/>
              <a:t>12</a:t>
            </a:r>
            <a:r>
              <a:rPr lang="zh-TW" altLang="en-US" sz="2400" smtClean="0"/>
              <a:t>項地圖資料庫</a:t>
            </a:r>
          </a:p>
          <a:p>
            <a:pPr eaLnBrk="1" hangingPunct="1">
              <a:buFont typeface="Wingdings" pitchFamily="2" charset="2"/>
              <a:buChar char="l"/>
            </a:pPr>
            <a:r>
              <a:rPr lang="zh-TW" altLang="en-US" sz="2400" smtClean="0"/>
              <a:t>查詢系統網址：</a:t>
            </a:r>
            <a:r>
              <a:rPr lang="en-US" altLang="en-US" sz="2400" smtClean="0"/>
              <a:t>http://map.rchss.sinica.edu.tw/</a:t>
            </a:r>
            <a:endParaRPr lang="zh-TW" altLang="en-US" sz="2400" smtClean="0"/>
          </a:p>
        </p:txBody>
      </p:sp>
      <p:pic>
        <p:nvPicPr>
          <p:cNvPr id="12293" name="Picture 5"/>
          <p:cNvPicPr>
            <a:picLocks noChangeAspect="1" noChangeArrowheads="1"/>
          </p:cNvPicPr>
          <p:nvPr/>
        </p:nvPicPr>
        <p:blipFill>
          <a:blip r:embed="rId2" cstate="print"/>
          <a:srcRect/>
          <a:stretch>
            <a:fillRect/>
          </a:stretch>
        </p:blipFill>
        <p:spPr bwMode="auto">
          <a:xfrm>
            <a:off x="1800225" y="2205038"/>
            <a:ext cx="6011863" cy="450691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descr="1894年台北府附近圖.jpg"/>
          <p:cNvPicPr>
            <a:picLocks noGrp="1" noChangeAspect="1"/>
          </p:cNvPicPr>
          <p:nvPr>
            <p:ph idx="1"/>
          </p:nvPr>
        </p:nvPicPr>
        <p:blipFill>
          <a:blip r:embed="rId3" cstate="print"/>
          <a:srcRect/>
          <a:stretch>
            <a:fillRect/>
          </a:stretch>
        </p:blipFill>
        <p:spPr>
          <a:xfrm>
            <a:off x="0" y="-99392"/>
            <a:ext cx="9144000" cy="6624736"/>
          </a:xfrm>
        </p:spPr>
      </p:pic>
      <p:sp>
        <p:nvSpPr>
          <p:cNvPr id="5" name="文字方塊 4"/>
          <p:cNvSpPr txBox="1"/>
          <p:nvPr/>
        </p:nvSpPr>
        <p:spPr>
          <a:xfrm>
            <a:off x="3059832" y="6442501"/>
            <a:ext cx="2954655" cy="830997"/>
          </a:xfrm>
          <a:prstGeom prst="rect">
            <a:avLst/>
          </a:prstGeom>
          <a:noFill/>
        </p:spPr>
        <p:txBody>
          <a:bodyPr wrap="none" rtlCol="0">
            <a:spAutoFit/>
          </a:bodyPr>
          <a:lstStyle/>
          <a:p>
            <a:r>
              <a:rPr lang="en-US" altLang="zh-TW" dirty="0" smtClean="0"/>
              <a:t>1894</a:t>
            </a:r>
            <a:r>
              <a:rPr lang="zh-TW" altLang="zh-TW" dirty="0" smtClean="0"/>
              <a:t>年臺北府附近圖</a:t>
            </a:r>
          </a:p>
          <a:p>
            <a:endParaRPr lang="zh-TW"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5" name="文字方塊 4"/>
          <p:cNvSpPr txBox="1"/>
          <p:nvPr/>
        </p:nvSpPr>
        <p:spPr>
          <a:xfrm>
            <a:off x="3059832" y="6442501"/>
            <a:ext cx="4116833" cy="461665"/>
          </a:xfrm>
          <a:prstGeom prst="rect">
            <a:avLst/>
          </a:prstGeom>
          <a:noFill/>
        </p:spPr>
        <p:txBody>
          <a:bodyPr wrap="none" rtlCol="0">
            <a:spAutoFit/>
          </a:bodyPr>
          <a:lstStyle/>
          <a:p>
            <a:r>
              <a:rPr lang="en-US" altLang="zh-TW" dirty="0" smtClean="0"/>
              <a:t>1958</a:t>
            </a:r>
            <a:r>
              <a:rPr lang="zh-TW" altLang="zh-TW" dirty="0" smtClean="0"/>
              <a:t>年臺北</a:t>
            </a:r>
            <a:r>
              <a:rPr lang="en-US" altLang="zh-TW" dirty="0" smtClean="0"/>
              <a:t>1/1200</a:t>
            </a:r>
            <a:r>
              <a:rPr lang="zh-TW" altLang="en-US" dirty="0" smtClean="0"/>
              <a:t>實測地形圖</a:t>
            </a:r>
            <a:endParaRPr lang="zh-TW" altLang="en-US" dirty="0"/>
          </a:p>
        </p:txBody>
      </p:sp>
      <p:pic>
        <p:nvPicPr>
          <p:cNvPr id="8" name="內容版面配置區 7" descr="Taipei_1958.jpg"/>
          <p:cNvPicPr>
            <a:picLocks noGrp="1" noChangeAspect="1"/>
          </p:cNvPicPr>
          <p:nvPr>
            <p:ph idx="1"/>
          </p:nvPr>
        </p:nvPicPr>
        <p:blipFill>
          <a:blip r:embed="rId2" cstate="print"/>
          <a:stretch>
            <a:fillRect/>
          </a:stretch>
        </p:blipFill>
        <p:spPr>
          <a:xfrm>
            <a:off x="179512" y="75660"/>
            <a:ext cx="8820472" cy="6449684"/>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zh-TW" altLang="en-US" smtClean="0"/>
          </a:p>
        </p:txBody>
      </p:sp>
      <p:pic>
        <p:nvPicPr>
          <p:cNvPr id="4" name="圖片 3" descr="image_jpeg.jpg"/>
          <p:cNvPicPr>
            <a:picLocks noChangeAspect="1"/>
          </p:cNvPicPr>
          <p:nvPr/>
        </p:nvPicPr>
        <p:blipFill>
          <a:blip r:embed="rId2" cstate="print"/>
          <a:stretch>
            <a:fillRect/>
          </a:stretch>
        </p:blipFill>
        <p:spPr>
          <a:xfrm>
            <a:off x="4644008" y="1484784"/>
            <a:ext cx="4320480" cy="4320480"/>
          </a:xfrm>
          <a:prstGeom prst="rect">
            <a:avLst/>
          </a:prstGeom>
        </p:spPr>
      </p:pic>
      <p:pic>
        <p:nvPicPr>
          <p:cNvPr id="6" name="圖片 5" descr="image_jpeg1.jpg"/>
          <p:cNvPicPr>
            <a:picLocks noChangeAspect="1"/>
          </p:cNvPicPr>
          <p:nvPr/>
        </p:nvPicPr>
        <p:blipFill>
          <a:blip r:embed="rId3" cstate="print"/>
          <a:srcRect l="11195" t="33200" r="4843" b="3801"/>
          <a:stretch>
            <a:fillRect/>
          </a:stretch>
        </p:blipFill>
        <p:spPr>
          <a:xfrm>
            <a:off x="216024" y="1484784"/>
            <a:ext cx="4320480" cy="4320480"/>
          </a:xfrm>
          <a:prstGeom prst="rect">
            <a:avLst/>
          </a:prstGeom>
        </p:spPr>
      </p:pic>
      <p:sp>
        <p:nvSpPr>
          <p:cNvPr id="7" name="文字方塊 6"/>
          <p:cNvSpPr txBox="1"/>
          <p:nvPr/>
        </p:nvSpPr>
        <p:spPr>
          <a:xfrm>
            <a:off x="1187624" y="5949280"/>
            <a:ext cx="2512226" cy="369332"/>
          </a:xfrm>
          <a:prstGeom prst="rect">
            <a:avLst/>
          </a:prstGeom>
          <a:noFill/>
        </p:spPr>
        <p:txBody>
          <a:bodyPr wrap="none" rtlCol="0">
            <a:spAutoFit/>
          </a:bodyPr>
          <a:lstStyle/>
          <a:p>
            <a:r>
              <a:rPr lang="zh-TW" altLang="en-US" sz="1800" dirty="0"/>
              <a:t>出版日期</a:t>
            </a:r>
            <a:r>
              <a:rPr lang="en-US" altLang="zh-TW" sz="1800" dirty="0"/>
              <a:t>:</a:t>
            </a:r>
            <a:r>
              <a:rPr lang="zh-TW" altLang="en-US" sz="1800" dirty="0" smtClean="0"/>
              <a:t> 民國</a:t>
            </a:r>
            <a:r>
              <a:rPr lang="en-US" altLang="zh-TW" sz="1800" dirty="0" smtClean="0"/>
              <a:t>35</a:t>
            </a:r>
            <a:r>
              <a:rPr lang="zh-TW" altLang="en-US" sz="1800" dirty="0" smtClean="0"/>
              <a:t>年</a:t>
            </a:r>
            <a:r>
              <a:rPr lang="en-US" altLang="zh-TW" sz="1800" dirty="0" smtClean="0"/>
              <a:t>3</a:t>
            </a:r>
            <a:r>
              <a:rPr lang="zh-TW" altLang="en-US" sz="1800" dirty="0" smtClean="0"/>
              <a:t>月</a:t>
            </a:r>
            <a:endParaRPr lang="zh-TW" altLang="en-US" sz="1800" dirty="0"/>
          </a:p>
        </p:txBody>
      </p:sp>
      <p:sp>
        <p:nvSpPr>
          <p:cNvPr id="8" name="文字方塊 7"/>
          <p:cNvSpPr txBox="1"/>
          <p:nvPr/>
        </p:nvSpPr>
        <p:spPr>
          <a:xfrm>
            <a:off x="5660174" y="5949280"/>
            <a:ext cx="2512226" cy="369332"/>
          </a:xfrm>
          <a:prstGeom prst="rect">
            <a:avLst/>
          </a:prstGeom>
          <a:noFill/>
        </p:spPr>
        <p:txBody>
          <a:bodyPr wrap="none" rtlCol="0">
            <a:spAutoFit/>
          </a:bodyPr>
          <a:lstStyle/>
          <a:p>
            <a:r>
              <a:rPr lang="zh-TW" altLang="en-US" sz="1800" dirty="0"/>
              <a:t>出版日期</a:t>
            </a:r>
            <a:r>
              <a:rPr lang="en-US" altLang="zh-TW" sz="1800" dirty="0"/>
              <a:t>:</a:t>
            </a:r>
            <a:r>
              <a:rPr lang="zh-TW" altLang="en-US" sz="1800" dirty="0" smtClean="0"/>
              <a:t> 民國</a:t>
            </a:r>
            <a:r>
              <a:rPr lang="en-US" altLang="zh-TW" sz="1800" dirty="0" smtClean="0"/>
              <a:t>64</a:t>
            </a:r>
            <a:r>
              <a:rPr lang="zh-TW" altLang="en-US" sz="1800" dirty="0" smtClean="0"/>
              <a:t>年</a:t>
            </a:r>
            <a:r>
              <a:rPr lang="en-US" altLang="zh-TW" sz="1800" dirty="0" smtClean="0"/>
              <a:t>3</a:t>
            </a:r>
            <a:r>
              <a:rPr lang="zh-TW" altLang="en-US" sz="1800" dirty="0" smtClean="0"/>
              <a:t>月</a:t>
            </a:r>
            <a:endParaRPr lang="zh-TW" altLang="en-US" sz="1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8"/>
          <p:cNvSpPr>
            <a:spLocks noGrp="1" noChangeArrowheads="1"/>
          </p:cNvSpPr>
          <p:nvPr>
            <p:ph type="sldNum" sz="quarter" idx="12"/>
          </p:nvPr>
        </p:nvSpPr>
        <p:spPr>
          <a:xfrm>
            <a:off x="457200" y="6245225"/>
            <a:ext cx="2133600" cy="476250"/>
          </a:xfrm>
          <a:noFill/>
        </p:spPr>
        <p:txBody>
          <a:bodyPr/>
          <a:lstStyle/>
          <a:p>
            <a:pPr algn="l"/>
            <a:fld id="{E3B956B8-D32E-4274-AD09-F716186F063F}" type="slidenum">
              <a:rPr lang="zh-TW" altLang="en-US" smtClean="0">
                <a:latin typeface="Arial" pitchFamily="34" charset="0"/>
              </a:rPr>
              <a:pPr algn="l"/>
              <a:t>16</a:t>
            </a:fld>
            <a:endParaRPr lang="en-US" altLang="zh-TW" smtClean="0">
              <a:latin typeface="Arial" pitchFamily="34" charset="0"/>
            </a:endParaRPr>
          </a:p>
        </p:txBody>
      </p:sp>
      <p:sp>
        <p:nvSpPr>
          <p:cNvPr id="14339" name="Rectangle 2"/>
          <p:cNvSpPr>
            <a:spLocks noGrp="1" noChangeArrowheads="1"/>
          </p:cNvSpPr>
          <p:nvPr>
            <p:ph type="title"/>
          </p:nvPr>
        </p:nvSpPr>
        <p:spPr>
          <a:xfrm>
            <a:off x="1403350" y="115888"/>
            <a:ext cx="7416800" cy="720725"/>
          </a:xfrm>
        </p:spPr>
        <p:txBody>
          <a:bodyPr/>
          <a:lstStyle/>
          <a:p>
            <a:pPr eaLnBrk="1" hangingPunct="1">
              <a:defRPr/>
            </a:pPr>
            <a:r>
              <a:rPr lang="zh-TW" altLang="en-US" kern="1200" dirty="0" smtClean="0"/>
              <a:t>臺灣文史資源</a:t>
            </a:r>
            <a:r>
              <a:rPr lang="en-US" altLang="zh-TW" kern="1200" dirty="0" smtClean="0"/>
              <a:t>(</a:t>
            </a:r>
            <a:r>
              <a:rPr lang="zh-TW" altLang="en-US" kern="1200" dirty="0" smtClean="0"/>
              <a:t>空間圖資</a:t>
            </a:r>
            <a:r>
              <a:rPr lang="en-US" altLang="zh-TW" kern="1200" dirty="0" smtClean="0"/>
              <a:t>)</a:t>
            </a:r>
            <a:r>
              <a:rPr lang="zh-TW" altLang="en-US" kern="1200" dirty="0" smtClean="0"/>
              <a:t>海外徵集與國際合作計畫</a:t>
            </a:r>
          </a:p>
        </p:txBody>
      </p:sp>
      <p:sp>
        <p:nvSpPr>
          <p:cNvPr id="14340" name="Rectangle 3"/>
          <p:cNvSpPr>
            <a:spLocks noGrp="1" noChangeArrowheads="1"/>
          </p:cNvSpPr>
          <p:nvPr>
            <p:ph type="body" idx="1"/>
          </p:nvPr>
        </p:nvSpPr>
        <p:spPr>
          <a:xfrm>
            <a:off x="1311275" y="1341438"/>
            <a:ext cx="8229600" cy="4525962"/>
          </a:xfrm>
        </p:spPr>
        <p:txBody>
          <a:bodyPr/>
          <a:lstStyle/>
          <a:p>
            <a:pPr eaLnBrk="1" hangingPunct="1">
              <a:buFont typeface="Wingdings" pitchFamily="2" charset="2"/>
              <a:buChar char="l"/>
            </a:pPr>
            <a:r>
              <a:rPr lang="zh-TW" altLang="en-US" sz="2400" smtClean="0"/>
              <a:t>計畫網站：</a:t>
            </a:r>
            <a:r>
              <a:rPr lang="en-US" altLang="zh-TW" sz="2400" smtClean="0"/>
              <a:t>http://gis.rchss.sinica.edu.tw/GIArchive/</a:t>
            </a:r>
            <a:endParaRPr lang="zh-TW" altLang="en-US" sz="2400" smtClean="0"/>
          </a:p>
        </p:txBody>
      </p:sp>
      <p:pic>
        <p:nvPicPr>
          <p:cNvPr id="14341" name="Picture 5"/>
          <p:cNvPicPr>
            <a:picLocks noChangeAspect="1" noChangeArrowheads="1"/>
          </p:cNvPicPr>
          <p:nvPr/>
        </p:nvPicPr>
        <p:blipFill>
          <a:blip r:embed="rId2" cstate="print"/>
          <a:srcRect/>
          <a:stretch>
            <a:fillRect/>
          </a:stretch>
        </p:blipFill>
        <p:spPr bwMode="auto">
          <a:xfrm>
            <a:off x="1763713" y="1860550"/>
            <a:ext cx="5545137"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8"/>
          <p:cNvSpPr>
            <a:spLocks noGrp="1" noChangeArrowheads="1"/>
          </p:cNvSpPr>
          <p:nvPr>
            <p:ph type="sldNum" sz="quarter" idx="12"/>
          </p:nvPr>
        </p:nvSpPr>
        <p:spPr>
          <a:xfrm>
            <a:off x="457200" y="6245225"/>
            <a:ext cx="2133600" cy="476250"/>
          </a:xfrm>
          <a:noFill/>
        </p:spPr>
        <p:txBody>
          <a:bodyPr/>
          <a:lstStyle/>
          <a:p>
            <a:pPr algn="l"/>
            <a:fld id="{74B1CEE7-01A8-440B-BDF1-43ED6A68F6AB}" type="slidenum">
              <a:rPr lang="zh-TW" altLang="en-US" smtClean="0">
                <a:latin typeface="Arial" pitchFamily="34" charset="0"/>
              </a:rPr>
              <a:pPr algn="l"/>
              <a:t>17</a:t>
            </a:fld>
            <a:endParaRPr lang="en-US" altLang="zh-TW" smtClean="0">
              <a:latin typeface="Arial" pitchFamily="34" charset="0"/>
            </a:endParaRPr>
          </a:p>
        </p:txBody>
      </p:sp>
      <p:sp>
        <p:nvSpPr>
          <p:cNvPr id="15363" name="Rectangle 2"/>
          <p:cNvSpPr>
            <a:spLocks noGrp="1" noChangeArrowheads="1"/>
          </p:cNvSpPr>
          <p:nvPr>
            <p:ph type="title"/>
          </p:nvPr>
        </p:nvSpPr>
        <p:spPr bwMode="auto">
          <a:xfrm>
            <a:off x="709613" y="341313"/>
            <a:ext cx="86868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z="4000" smtClean="0"/>
              <a:t>美國國會圖書館典藏地圖查詢系統</a:t>
            </a:r>
            <a:br>
              <a:rPr lang="zh-TW" altLang="en-US" sz="4000" smtClean="0"/>
            </a:br>
            <a:endParaRPr lang="zh-TW" altLang="en-US" sz="4000" smtClean="0"/>
          </a:p>
        </p:txBody>
      </p:sp>
      <p:sp>
        <p:nvSpPr>
          <p:cNvPr id="15364" name="Rectangle 3"/>
          <p:cNvSpPr>
            <a:spLocks noGrp="1" noChangeArrowheads="1"/>
          </p:cNvSpPr>
          <p:nvPr>
            <p:ph type="body" idx="1"/>
          </p:nvPr>
        </p:nvSpPr>
        <p:spPr>
          <a:xfrm>
            <a:off x="4211638" y="4797425"/>
            <a:ext cx="6516687" cy="682625"/>
          </a:xfrm>
        </p:spPr>
        <p:txBody>
          <a:bodyPr/>
          <a:lstStyle/>
          <a:p>
            <a:pPr eaLnBrk="1" hangingPunct="1">
              <a:buFont typeface="Wingdings" pitchFamily="2" charset="2"/>
              <a:buNone/>
            </a:pPr>
            <a:r>
              <a:rPr lang="zh-TW" altLang="en-US" sz="1900" smtClean="0"/>
              <a:t>網址</a:t>
            </a:r>
            <a:r>
              <a:rPr lang="en-US" altLang="zh-TW" sz="1900" smtClean="0"/>
              <a:t>http://webgis.sinica.edu.tw/map_loc</a:t>
            </a:r>
            <a:endParaRPr lang="zh-TW" altLang="en-US" sz="1900" smtClean="0"/>
          </a:p>
        </p:txBody>
      </p:sp>
      <p:sp>
        <p:nvSpPr>
          <p:cNvPr id="15365" name="Rectangle 4"/>
          <p:cNvSpPr>
            <a:spLocks noChangeArrowheads="1"/>
          </p:cNvSpPr>
          <p:nvPr/>
        </p:nvSpPr>
        <p:spPr bwMode="auto">
          <a:xfrm>
            <a:off x="900113" y="981075"/>
            <a:ext cx="7883525" cy="5400675"/>
          </a:xfrm>
          <a:prstGeom prst="rect">
            <a:avLst/>
          </a:prstGeom>
          <a:noFill/>
          <a:ln w="9525">
            <a:noFill/>
            <a:miter lim="800000"/>
            <a:headEnd/>
            <a:tailEnd/>
          </a:ln>
        </p:spPr>
        <p:txBody>
          <a:bodyPr/>
          <a:lstStyle/>
          <a:p>
            <a:pPr marL="355600" indent="-355600" eaLnBrk="0" hangingPunct="0">
              <a:lnSpc>
                <a:spcPct val="80000"/>
              </a:lnSpc>
              <a:spcBef>
                <a:spcPct val="30000"/>
              </a:spcBef>
              <a:spcAft>
                <a:spcPct val="30000"/>
              </a:spcAft>
              <a:buClr>
                <a:srgbClr val="0096D7"/>
              </a:buClr>
              <a:buSzPct val="50000"/>
              <a:tabLst>
                <a:tab pos="0" algn="r"/>
                <a:tab pos="355600" algn="l"/>
                <a:tab pos="812800" algn="l"/>
              </a:tabLst>
            </a:pPr>
            <a:r>
              <a:rPr kumimoji="0" lang="zh-TW" altLang="en-US" sz="1900">
                <a:solidFill>
                  <a:srgbClr val="003A63"/>
                </a:solidFill>
                <a:ea typeface="標楷體" pitchFamily="65" charset="-120"/>
              </a:rPr>
              <a:t>    歷年數位成果清單如下：</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900">
                <a:solidFill>
                  <a:srgbClr val="003A63"/>
                </a:solidFill>
                <a:ea typeface="標楷體" pitchFamily="65" charset="-120"/>
              </a:rPr>
              <a:t>􀂄 </a:t>
            </a:r>
            <a:r>
              <a:rPr kumimoji="0" lang="en-US" altLang="zh-TW" sz="1700">
                <a:solidFill>
                  <a:srgbClr val="003A63"/>
                </a:solidFill>
                <a:ea typeface="標楷體" pitchFamily="65" charset="-120"/>
              </a:rPr>
              <a:t>2004</a:t>
            </a:r>
            <a:r>
              <a:rPr kumimoji="0" lang="zh-TW" altLang="en-US" sz="1700">
                <a:solidFill>
                  <a:srgbClr val="003A63"/>
                </a:solidFill>
                <a:ea typeface="標楷體" pitchFamily="65" charset="-120"/>
              </a:rPr>
              <a:t>年（多為單幅地圖）</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地圖數：</a:t>
            </a:r>
            <a:r>
              <a:rPr kumimoji="0" lang="en-US" altLang="zh-TW" sz="1700">
                <a:solidFill>
                  <a:srgbClr val="003A63"/>
                </a:solidFill>
                <a:ea typeface="標楷體" pitchFamily="65" charset="-120"/>
              </a:rPr>
              <a:t>5,110</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其他：</a:t>
            </a:r>
            <a:r>
              <a:rPr kumimoji="0" lang="en-US" altLang="zh-TW" sz="1700">
                <a:solidFill>
                  <a:srgbClr val="003A63"/>
                </a:solidFill>
                <a:ea typeface="標楷體" pitchFamily="65" charset="-120"/>
              </a:rPr>
              <a:t>1,665</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a:t>
            </a:r>
            <a:r>
              <a:rPr kumimoji="0" lang="en-US" altLang="zh-TW" sz="1700">
                <a:solidFill>
                  <a:srgbClr val="003A63"/>
                </a:solidFill>
                <a:ea typeface="標楷體" pitchFamily="65" charset="-120"/>
              </a:rPr>
              <a:t>2005</a:t>
            </a:r>
            <a:r>
              <a:rPr kumimoji="0" lang="zh-TW" altLang="en-US" sz="1700">
                <a:solidFill>
                  <a:srgbClr val="003A63"/>
                </a:solidFill>
                <a:ea typeface="標楷體" pitchFamily="65" charset="-120"/>
              </a:rPr>
              <a:t>年（地圖冊與地圖集）</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地圖數：</a:t>
            </a:r>
            <a:r>
              <a:rPr kumimoji="0" lang="en-US" altLang="zh-TW" sz="1700">
                <a:solidFill>
                  <a:srgbClr val="003A63"/>
                </a:solidFill>
                <a:ea typeface="標楷體" pitchFamily="65" charset="-120"/>
              </a:rPr>
              <a:t>12,373</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其他：</a:t>
            </a:r>
            <a:r>
              <a:rPr kumimoji="0" lang="en-US" altLang="zh-TW" sz="1700">
                <a:solidFill>
                  <a:srgbClr val="003A63"/>
                </a:solidFill>
                <a:ea typeface="標楷體" pitchFamily="65" charset="-120"/>
              </a:rPr>
              <a:t>811</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a:t>
            </a:r>
            <a:r>
              <a:rPr kumimoji="0" lang="en-US" altLang="zh-TW" sz="1700">
                <a:solidFill>
                  <a:srgbClr val="003A63"/>
                </a:solidFill>
                <a:ea typeface="標楷體" pitchFamily="65" charset="-120"/>
              </a:rPr>
              <a:t>2006</a:t>
            </a:r>
            <a:r>
              <a:rPr kumimoji="0" lang="zh-TW" altLang="en-US" sz="1700">
                <a:solidFill>
                  <a:srgbClr val="003A63"/>
                </a:solidFill>
                <a:ea typeface="標楷體" pitchFamily="65" charset="-120"/>
              </a:rPr>
              <a:t>年（地形圖</a:t>
            </a:r>
            <a:r>
              <a:rPr kumimoji="0" lang="en-US" altLang="zh-TW" sz="1700">
                <a:solidFill>
                  <a:srgbClr val="003A63"/>
                </a:solidFill>
                <a:ea typeface="標楷體" pitchFamily="65" charset="-120"/>
              </a:rPr>
              <a:t>-</a:t>
            </a:r>
            <a:r>
              <a:rPr kumimoji="0" lang="zh-TW" altLang="en-US" sz="1700">
                <a:solidFill>
                  <a:srgbClr val="003A63"/>
                </a:solidFill>
                <a:ea typeface="標楷體" pitchFamily="65" charset="-120"/>
              </a:rPr>
              <a:t>東南部省分）</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地圖數：</a:t>
            </a:r>
            <a:r>
              <a:rPr kumimoji="0" lang="en-US" altLang="zh-TW" sz="1700">
                <a:solidFill>
                  <a:srgbClr val="003A63"/>
                </a:solidFill>
                <a:ea typeface="標楷體" pitchFamily="65" charset="-120"/>
              </a:rPr>
              <a:t>34,966</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其他：</a:t>
            </a:r>
            <a:r>
              <a:rPr kumimoji="0" lang="en-US" altLang="zh-TW" sz="1700">
                <a:solidFill>
                  <a:srgbClr val="003A63"/>
                </a:solidFill>
                <a:ea typeface="標楷體" pitchFamily="65" charset="-120"/>
              </a:rPr>
              <a:t>397</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a:t>
            </a:r>
            <a:r>
              <a:rPr kumimoji="0" lang="en-US" altLang="zh-TW" sz="1700">
                <a:solidFill>
                  <a:srgbClr val="003A63"/>
                </a:solidFill>
                <a:ea typeface="標楷體" pitchFamily="65" charset="-120"/>
              </a:rPr>
              <a:t>2007</a:t>
            </a:r>
            <a:r>
              <a:rPr kumimoji="0" lang="zh-TW" altLang="en-US" sz="1700">
                <a:solidFill>
                  <a:srgbClr val="003A63"/>
                </a:solidFill>
                <a:ea typeface="標楷體" pitchFamily="65" charset="-120"/>
              </a:rPr>
              <a:t>年（地形圖</a:t>
            </a:r>
            <a:r>
              <a:rPr kumimoji="0" lang="en-US" altLang="zh-TW" sz="1700">
                <a:solidFill>
                  <a:srgbClr val="003A63"/>
                </a:solidFill>
                <a:ea typeface="標楷體" pitchFamily="65" charset="-120"/>
              </a:rPr>
              <a:t>-</a:t>
            </a:r>
            <a:r>
              <a:rPr kumimoji="0" lang="zh-TW" altLang="en-US" sz="1700">
                <a:solidFill>
                  <a:srgbClr val="003A63"/>
                </a:solidFill>
                <a:ea typeface="標楷體" pitchFamily="65" charset="-120"/>
              </a:rPr>
              <a:t>滿州地區）</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地圖數：</a:t>
            </a:r>
            <a:r>
              <a:rPr kumimoji="0" lang="en-US" altLang="zh-TW" sz="1700">
                <a:solidFill>
                  <a:srgbClr val="003A63"/>
                </a:solidFill>
                <a:ea typeface="標楷體" pitchFamily="65" charset="-120"/>
              </a:rPr>
              <a:t>18,455</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700">
                <a:solidFill>
                  <a:srgbClr val="003A63"/>
                </a:solidFill>
                <a:ea typeface="標楷體" pitchFamily="65" charset="-120"/>
              </a:rPr>
              <a:t>􀂄 其他：</a:t>
            </a:r>
            <a:r>
              <a:rPr kumimoji="0" lang="en-US" altLang="zh-TW" sz="1700">
                <a:solidFill>
                  <a:srgbClr val="003A63"/>
                </a:solidFill>
                <a:ea typeface="標楷體" pitchFamily="65" charset="-120"/>
              </a:rPr>
              <a:t>329</a:t>
            </a:r>
            <a:r>
              <a:rPr kumimoji="0" lang="zh-TW" altLang="en-US" sz="1700">
                <a:solidFill>
                  <a:srgbClr val="003A63"/>
                </a:solidFill>
                <a:ea typeface="標楷體" pitchFamily="65" charset="-120"/>
              </a:rPr>
              <a:t>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800">
                <a:solidFill>
                  <a:srgbClr val="003A63"/>
                </a:solidFill>
                <a:ea typeface="標楷體" pitchFamily="65" charset="-120"/>
              </a:rPr>
              <a:t>􀂄 </a:t>
            </a:r>
            <a:r>
              <a:rPr kumimoji="0" lang="en-US" altLang="zh-TW" sz="1800">
                <a:solidFill>
                  <a:srgbClr val="003A63"/>
                </a:solidFill>
                <a:ea typeface="標楷體" pitchFamily="65" charset="-120"/>
              </a:rPr>
              <a:t>2008</a:t>
            </a:r>
            <a:r>
              <a:rPr kumimoji="0" lang="zh-TW" altLang="en-US" sz="1800">
                <a:solidFill>
                  <a:srgbClr val="003A63"/>
                </a:solidFill>
                <a:ea typeface="標楷體" pitchFamily="65" charset="-120"/>
              </a:rPr>
              <a:t>年（地形圖</a:t>
            </a:r>
            <a:r>
              <a:rPr kumimoji="0" lang="en-US" altLang="zh-TW" sz="1800">
                <a:solidFill>
                  <a:srgbClr val="003A63"/>
                </a:solidFill>
                <a:ea typeface="標楷體" pitchFamily="65" charset="-120"/>
              </a:rPr>
              <a:t>-</a:t>
            </a:r>
            <a:r>
              <a:rPr kumimoji="0" lang="zh-TW" altLang="en-US" sz="1800">
                <a:solidFill>
                  <a:srgbClr val="003A63"/>
                </a:solidFill>
                <a:ea typeface="標楷體" pitchFamily="65" charset="-120"/>
              </a:rPr>
              <a:t>滿州地區）</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800">
                <a:solidFill>
                  <a:srgbClr val="003A63"/>
                </a:solidFill>
                <a:ea typeface="標楷體" pitchFamily="65" charset="-120"/>
              </a:rPr>
              <a:t>􀂄 地圖數：</a:t>
            </a:r>
            <a:r>
              <a:rPr kumimoji="0" lang="en-US" altLang="zh-TW" sz="1800">
                <a:solidFill>
                  <a:srgbClr val="003A63"/>
                </a:solidFill>
                <a:ea typeface="標楷體" pitchFamily="65" charset="-120"/>
              </a:rPr>
              <a:t>5,000</a:t>
            </a:r>
            <a:r>
              <a:rPr kumimoji="0" lang="zh-TW" altLang="en-US" sz="1800">
                <a:solidFill>
                  <a:srgbClr val="003A63"/>
                </a:solidFill>
                <a:ea typeface="標楷體" pitchFamily="65" charset="-120"/>
              </a:rPr>
              <a:t>餘張</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r>
              <a:rPr kumimoji="0" lang="zh-TW" altLang="en-US" sz="1800">
                <a:solidFill>
                  <a:srgbClr val="003A63"/>
                </a:solidFill>
                <a:ea typeface="標楷體" pitchFamily="65" charset="-120"/>
              </a:rPr>
              <a:t>􀂄 其他：各時期臺灣主題圖及東亞地區特殊地圖。</a:t>
            </a:r>
          </a:p>
          <a:p>
            <a:pPr marL="355600" indent="-355600" eaLnBrk="0" hangingPunct="0">
              <a:lnSpc>
                <a:spcPct val="80000"/>
              </a:lnSpc>
              <a:spcBef>
                <a:spcPct val="30000"/>
              </a:spcBef>
              <a:spcAft>
                <a:spcPct val="30000"/>
              </a:spcAft>
              <a:buClr>
                <a:srgbClr val="0096D7"/>
              </a:buClr>
              <a:buSzPct val="50000"/>
              <a:buFont typeface="Wingdings" pitchFamily="2" charset="2"/>
              <a:buNone/>
              <a:tabLst>
                <a:tab pos="0" algn="r"/>
                <a:tab pos="355600" algn="l"/>
                <a:tab pos="812800" algn="l"/>
              </a:tabLst>
            </a:pPr>
            <a:endParaRPr kumimoji="0" lang="zh-TW" altLang="en-US" sz="1700">
              <a:solidFill>
                <a:srgbClr val="003A63"/>
              </a:solidFill>
              <a:ea typeface="標楷體" pitchFamily="65" charset="-120"/>
            </a:endParaRPr>
          </a:p>
        </p:txBody>
      </p:sp>
      <p:pic>
        <p:nvPicPr>
          <p:cNvPr id="15366" name="Picture 5"/>
          <p:cNvPicPr>
            <a:picLocks noChangeAspect="1" noChangeArrowheads="1"/>
          </p:cNvPicPr>
          <p:nvPr/>
        </p:nvPicPr>
        <p:blipFill>
          <a:blip r:embed="rId3" cstate="print"/>
          <a:srcRect/>
          <a:stretch>
            <a:fillRect/>
          </a:stretch>
        </p:blipFill>
        <p:spPr bwMode="auto">
          <a:xfrm>
            <a:off x="4392613" y="1304925"/>
            <a:ext cx="4465637" cy="3427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8"/>
          <p:cNvSpPr>
            <a:spLocks noGrp="1" noChangeArrowheads="1"/>
          </p:cNvSpPr>
          <p:nvPr>
            <p:ph type="sldNum" sz="quarter" idx="12"/>
          </p:nvPr>
        </p:nvSpPr>
        <p:spPr>
          <a:xfrm>
            <a:off x="457200" y="6245225"/>
            <a:ext cx="2133600" cy="476250"/>
          </a:xfrm>
          <a:noFill/>
        </p:spPr>
        <p:txBody>
          <a:bodyPr/>
          <a:lstStyle/>
          <a:p>
            <a:pPr algn="l"/>
            <a:fld id="{4E2D119B-8CF4-4A9D-A2F8-1225307AEE7E}" type="slidenum">
              <a:rPr lang="zh-TW" altLang="en-US" smtClean="0">
                <a:latin typeface="Arial" pitchFamily="34" charset="0"/>
              </a:rPr>
              <a:pPr algn="l"/>
              <a:t>18</a:t>
            </a:fld>
            <a:endParaRPr lang="en-US" altLang="zh-TW" smtClean="0">
              <a:latin typeface="Arial" pitchFamily="34" charset="0"/>
            </a:endParaRPr>
          </a:p>
        </p:txBody>
      </p:sp>
      <p:pic>
        <p:nvPicPr>
          <p:cNvPr id="16387" name="Picture 2" descr="DSC02077"/>
          <p:cNvPicPr>
            <a:picLocks noChangeAspect="1" noChangeArrowheads="1"/>
          </p:cNvPicPr>
          <p:nvPr/>
        </p:nvPicPr>
        <p:blipFill>
          <a:blip r:embed="rId3" cstate="print"/>
          <a:srcRect/>
          <a:stretch>
            <a:fillRect/>
          </a:stretch>
        </p:blipFill>
        <p:spPr bwMode="auto">
          <a:xfrm>
            <a:off x="144463" y="3708400"/>
            <a:ext cx="3851275" cy="2889250"/>
          </a:xfrm>
          <a:prstGeom prst="rect">
            <a:avLst/>
          </a:prstGeom>
          <a:noFill/>
          <a:ln w="9525">
            <a:noFill/>
            <a:miter lim="800000"/>
            <a:headEnd/>
            <a:tailEnd/>
          </a:ln>
        </p:spPr>
      </p:pic>
      <p:pic>
        <p:nvPicPr>
          <p:cNvPr id="16388" name="Picture 3" descr="DSC01863"/>
          <p:cNvPicPr>
            <a:picLocks noChangeAspect="1" noChangeArrowheads="1"/>
          </p:cNvPicPr>
          <p:nvPr/>
        </p:nvPicPr>
        <p:blipFill>
          <a:blip r:embed="rId4" cstate="print"/>
          <a:srcRect/>
          <a:stretch>
            <a:fillRect/>
          </a:stretch>
        </p:blipFill>
        <p:spPr bwMode="auto">
          <a:xfrm>
            <a:off x="4140200" y="188913"/>
            <a:ext cx="4840288" cy="6453187"/>
          </a:xfrm>
          <a:prstGeom prst="rect">
            <a:avLst/>
          </a:prstGeom>
          <a:noFill/>
          <a:ln w="9525">
            <a:noFill/>
            <a:miter lim="800000"/>
            <a:headEnd/>
            <a:tailEnd/>
          </a:ln>
        </p:spPr>
      </p:pic>
      <p:pic>
        <p:nvPicPr>
          <p:cNvPr id="16389" name="Picture 4" descr="DSC02078"/>
          <p:cNvPicPr>
            <a:picLocks noChangeAspect="1" noChangeArrowheads="1"/>
          </p:cNvPicPr>
          <p:nvPr/>
        </p:nvPicPr>
        <p:blipFill>
          <a:blip r:embed="rId5" cstate="print"/>
          <a:srcRect/>
          <a:stretch>
            <a:fillRect/>
          </a:stretch>
        </p:blipFill>
        <p:spPr bwMode="auto">
          <a:xfrm>
            <a:off x="179388" y="206375"/>
            <a:ext cx="3816350" cy="28622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8"/>
          <p:cNvSpPr>
            <a:spLocks noGrp="1" noChangeArrowheads="1"/>
          </p:cNvSpPr>
          <p:nvPr>
            <p:ph type="sldNum" sz="quarter" idx="12"/>
          </p:nvPr>
        </p:nvSpPr>
        <p:spPr>
          <a:xfrm>
            <a:off x="457200" y="6245225"/>
            <a:ext cx="2133600" cy="476250"/>
          </a:xfrm>
          <a:noFill/>
        </p:spPr>
        <p:txBody>
          <a:bodyPr/>
          <a:lstStyle/>
          <a:p>
            <a:pPr algn="l"/>
            <a:fld id="{82FA5CB3-EB2D-4F3A-A74E-62F31A1B102B}" type="slidenum">
              <a:rPr lang="zh-TW" altLang="en-US" smtClean="0">
                <a:latin typeface="Arial" pitchFamily="34" charset="0"/>
              </a:rPr>
              <a:pPr algn="l"/>
              <a:t>19</a:t>
            </a:fld>
            <a:endParaRPr lang="en-US" altLang="zh-TW" smtClean="0">
              <a:latin typeface="Arial" pitchFamily="34" charset="0"/>
            </a:endParaRPr>
          </a:p>
        </p:txBody>
      </p:sp>
      <p:pic>
        <p:nvPicPr>
          <p:cNvPr id="17411" name="Picture 2"/>
          <p:cNvPicPr>
            <a:picLocks noChangeAspect="1" noChangeArrowheads="1"/>
          </p:cNvPicPr>
          <p:nvPr/>
        </p:nvPicPr>
        <p:blipFill>
          <a:blip r:embed="rId2" cstate="print"/>
          <a:srcRect/>
          <a:stretch>
            <a:fillRect/>
          </a:stretch>
        </p:blipFill>
        <p:spPr bwMode="auto">
          <a:xfrm>
            <a:off x="1214438" y="1844675"/>
            <a:ext cx="7534275" cy="4467225"/>
          </a:xfrm>
          <a:prstGeom prst="rect">
            <a:avLst/>
          </a:prstGeom>
          <a:noFill/>
          <a:ln w="9525">
            <a:noFill/>
            <a:miter lim="800000"/>
            <a:headEnd/>
            <a:tailEnd/>
          </a:ln>
        </p:spPr>
      </p:pic>
      <p:pic>
        <p:nvPicPr>
          <p:cNvPr id="248835" name="Picture 3"/>
          <p:cNvPicPr>
            <a:picLocks noChangeAspect="1" noChangeArrowheads="1"/>
          </p:cNvPicPr>
          <p:nvPr/>
        </p:nvPicPr>
        <p:blipFill>
          <a:blip r:embed="rId3" cstate="print"/>
          <a:srcRect/>
          <a:stretch>
            <a:fillRect/>
          </a:stretch>
        </p:blipFill>
        <p:spPr bwMode="auto">
          <a:xfrm>
            <a:off x="1403350" y="1341438"/>
            <a:ext cx="6985000" cy="5378450"/>
          </a:xfrm>
          <a:prstGeom prst="rect">
            <a:avLst/>
          </a:prstGeom>
          <a:noFill/>
          <a:ln w="9525">
            <a:noFill/>
            <a:miter lim="800000"/>
            <a:headEnd/>
            <a:tailEnd/>
          </a:ln>
        </p:spPr>
      </p:pic>
      <p:sp>
        <p:nvSpPr>
          <p:cNvPr id="12292" name="投影片編號版面配置區 3"/>
          <p:cNvSpPr txBox="1">
            <a:spLocks noGrp="1"/>
          </p:cNvSpPr>
          <p:nvPr/>
        </p:nvSpPr>
        <p:spPr bwMode="auto">
          <a:xfrm>
            <a:off x="8129588" y="5734050"/>
            <a:ext cx="609600" cy="520700"/>
          </a:xfrm>
          <a:prstGeom prst="rect">
            <a:avLst/>
          </a:prstGeom>
          <a:noFill/>
          <a:ln>
            <a:miter lim="800000"/>
            <a:headEnd/>
            <a:tailEnd/>
          </a:ln>
        </p:spPr>
        <p:txBody>
          <a:bodyPr lIns="91422" tIns="45711" rIns="91422" bIns="45711" anchor="ctr"/>
          <a:lstStyle/>
          <a:p>
            <a:pPr algn="ctr" defTabSz="912813">
              <a:defRPr/>
            </a:pPr>
            <a:fld id="{B501AACA-2009-4C8C-BAD3-FB30F84DA1D2}" type="slidenum">
              <a:rPr kumimoji="0" lang="zh-TW" altLang="en-US" sz="1400">
                <a:solidFill>
                  <a:srgbClr val="FFFFFF"/>
                </a:solidFill>
                <a:latin typeface="+mn-lt"/>
                <a:ea typeface="+mn-ea"/>
              </a:rPr>
              <a:pPr algn="ctr" defTabSz="912813">
                <a:defRPr/>
              </a:pPr>
              <a:t>19</a:t>
            </a:fld>
            <a:endParaRPr kumimoji="0" lang="en-US" altLang="zh-TW" sz="1400">
              <a:solidFill>
                <a:srgbClr val="FFFFFF"/>
              </a:solidFill>
              <a:latin typeface="+mn-lt"/>
              <a:ea typeface="+mn-ea"/>
            </a:endParaRPr>
          </a:p>
        </p:txBody>
      </p:sp>
      <p:sp>
        <p:nvSpPr>
          <p:cNvPr id="17414" name="Rectangle 5"/>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48835"/>
                                        </p:tgtEl>
                                        <p:attrNameLst>
                                          <p:attrName>style.visibility</p:attrName>
                                        </p:attrNameLst>
                                      </p:cBhvr>
                                      <p:to>
                                        <p:strVal val="visible"/>
                                      </p:to>
                                    </p:set>
                                    <p:anim calcmode="lin" valueType="num">
                                      <p:cBhvr>
                                        <p:cTn id="7" dur="1000" fill="hold"/>
                                        <p:tgtEl>
                                          <p:spTgt spid="248835"/>
                                        </p:tgtEl>
                                        <p:attrNameLst>
                                          <p:attrName>ppt_w</p:attrName>
                                        </p:attrNameLst>
                                      </p:cBhvr>
                                      <p:tavLst>
                                        <p:tav tm="0">
                                          <p:val>
                                            <p:fltVal val="0"/>
                                          </p:val>
                                        </p:tav>
                                        <p:tav tm="100000">
                                          <p:val>
                                            <p:strVal val="#ppt_w"/>
                                          </p:val>
                                        </p:tav>
                                      </p:tavLst>
                                    </p:anim>
                                    <p:anim calcmode="lin" valueType="num">
                                      <p:cBhvr>
                                        <p:cTn id="8" dur="1000" fill="hold"/>
                                        <p:tgtEl>
                                          <p:spTgt spid="248835"/>
                                        </p:tgtEl>
                                        <p:attrNameLst>
                                          <p:attrName>ppt_h</p:attrName>
                                        </p:attrNameLst>
                                      </p:cBhvr>
                                      <p:tavLst>
                                        <p:tav tm="0">
                                          <p:val>
                                            <p:fltVal val="0"/>
                                          </p:val>
                                        </p:tav>
                                        <p:tav tm="100000">
                                          <p:val>
                                            <p:strVal val="#ppt_h"/>
                                          </p:val>
                                        </p:tav>
                                      </p:tavLst>
                                    </p:anim>
                                    <p:animEffect transition="in" filter="fade">
                                      <p:cBhvr>
                                        <p:cTn id="9" dur="1000"/>
                                        <p:tgtEl>
                                          <p:spTgt spid="248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8"/>
          <p:cNvSpPr>
            <a:spLocks noGrp="1" noChangeArrowheads="1"/>
          </p:cNvSpPr>
          <p:nvPr>
            <p:ph type="sldNum" sz="quarter" idx="12"/>
          </p:nvPr>
        </p:nvSpPr>
        <p:spPr>
          <a:xfrm>
            <a:off x="457200" y="6245225"/>
            <a:ext cx="2133600" cy="476250"/>
          </a:xfrm>
          <a:noFill/>
        </p:spPr>
        <p:txBody>
          <a:bodyPr/>
          <a:lstStyle/>
          <a:p>
            <a:pPr algn="l"/>
            <a:fld id="{1B66B1D0-FCA8-42C7-A19F-E7CFC85AC63E}" type="slidenum">
              <a:rPr lang="zh-TW" altLang="en-US" smtClean="0">
                <a:latin typeface="Arial" pitchFamily="34" charset="0"/>
              </a:rPr>
              <a:pPr algn="l"/>
              <a:t>20</a:t>
            </a:fld>
            <a:endParaRPr lang="en-US" altLang="zh-TW" smtClean="0">
              <a:latin typeface="Arial" pitchFamily="34" charset="0"/>
            </a:endParaRPr>
          </a:p>
        </p:txBody>
      </p:sp>
      <p:sp>
        <p:nvSpPr>
          <p:cNvPr id="18435"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18436" name="Rectangle 3"/>
          <p:cNvSpPr>
            <a:spLocks noGrp="1" noChangeArrowheads="1"/>
          </p:cNvSpPr>
          <p:nvPr>
            <p:ph type="body" idx="1"/>
          </p:nvPr>
        </p:nvSpPr>
        <p:spPr/>
        <p:txBody>
          <a:bodyPr/>
          <a:lstStyle/>
          <a:p>
            <a:pPr eaLnBrk="1" hangingPunct="1"/>
            <a:r>
              <a:rPr lang="zh-TW" altLang="en-US" smtClean="0"/>
              <a:t>國會照片</a:t>
            </a:r>
          </a:p>
          <a:p>
            <a:pPr eaLnBrk="1" hangingPunct="1"/>
            <a:r>
              <a:rPr lang="zh-TW" altLang="en-US" smtClean="0"/>
              <a:t>成果</a:t>
            </a:r>
          </a:p>
        </p:txBody>
      </p:sp>
      <p:pic>
        <p:nvPicPr>
          <p:cNvPr id="18437" name="Picture 4" descr="SPECIAL_海圖_001"/>
          <p:cNvPicPr>
            <a:picLocks noChangeAspect="1" noChangeArrowheads="1"/>
          </p:cNvPicPr>
          <p:nvPr/>
        </p:nvPicPr>
        <p:blipFill>
          <a:blip r:embed="rId2" cstate="print"/>
          <a:srcRect/>
          <a:stretch>
            <a:fillRect/>
          </a:stretch>
        </p:blipFill>
        <p:spPr bwMode="auto">
          <a:xfrm>
            <a:off x="3492500" y="19991388"/>
            <a:ext cx="3154363" cy="4730750"/>
          </a:xfrm>
          <a:prstGeom prst="rect">
            <a:avLst/>
          </a:prstGeom>
          <a:noFill/>
          <a:ln w="9525">
            <a:noFill/>
            <a:miter lim="800000"/>
            <a:headEnd/>
            <a:tailEnd/>
          </a:ln>
        </p:spPr>
      </p:pic>
      <p:pic>
        <p:nvPicPr>
          <p:cNvPr id="18438" name="Picture 5" descr="SPECIAL_海圖_001"/>
          <p:cNvPicPr>
            <a:picLocks noChangeAspect="1" noChangeArrowheads="1"/>
          </p:cNvPicPr>
          <p:nvPr/>
        </p:nvPicPr>
        <p:blipFill>
          <a:blip r:embed="rId3" cstate="print">
            <a:lum contrast="6000"/>
          </a:blip>
          <a:srcRect/>
          <a:stretch>
            <a:fillRect/>
          </a:stretch>
        </p:blipFill>
        <p:spPr bwMode="auto">
          <a:xfrm>
            <a:off x="4643438" y="692150"/>
            <a:ext cx="4167187" cy="5616575"/>
          </a:xfrm>
          <a:prstGeom prst="rect">
            <a:avLst/>
          </a:prstGeom>
          <a:noFill/>
          <a:ln w="9525">
            <a:noFill/>
            <a:miter lim="800000"/>
            <a:headEnd/>
            <a:tailEnd/>
          </a:ln>
        </p:spPr>
      </p:pic>
      <p:pic>
        <p:nvPicPr>
          <p:cNvPr id="18439" name="Picture 6" descr="ct001390X"/>
          <p:cNvPicPr>
            <a:picLocks noChangeAspect="1" noChangeArrowheads="1"/>
          </p:cNvPicPr>
          <p:nvPr/>
        </p:nvPicPr>
        <p:blipFill>
          <a:blip r:embed="rId4" cstate="print"/>
          <a:srcRect/>
          <a:stretch>
            <a:fillRect/>
          </a:stretch>
        </p:blipFill>
        <p:spPr bwMode="auto">
          <a:xfrm>
            <a:off x="755650" y="260350"/>
            <a:ext cx="3757613" cy="6264275"/>
          </a:xfrm>
          <a:prstGeom prst="rect">
            <a:avLst/>
          </a:prstGeom>
          <a:noFill/>
          <a:ln w="9525">
            <a:noFill/>
            <a:miter lim="800000"/>
            <a:headEnd/>
            <a:tailEnd/>
          </a:ln>
        </p:spPr>
      </p:pic>
      <p:sp>
        <p:nvSpPr>
          <p:cNvPr id="18440" name="Text Box 7"/>
          <p:cNvSpPr txBox="1">
            <a:spLocks noChangeArrowheads="1"/>
          </p:cNvSpPr>
          <p:nvPr/>
        </p:nvSpPr>
        <p:spPr bwMode="auto">
          <a:xfrm>
            <a:off x="900113" y="6488113"/>
            <a:ext cx="3524250" cy="366712"/>
          </a:xfrm>
          <a:prstGeom prst="rect">
            <a:avLst/>
          </a:prstGeom>
          <a:noFill/>
          <a:ln w="9525">
            <a:noFill/>
            <a:miter lim="800000"/>
            <a:headEnd/>
            <a:tailEnd/>
          </a:ln>
        </p:spPr>
        <p:txBody>
          <a:bodyPr wrap="none">
            <a:spAutoFit/>
          </a:bodyPr>
          <a:lstStyle/>
          <a:p>
            <a:r>
              <a:rPr lang="zh-TW" altLang="en-US" sz="1800">
                <a:latin typeface="Arial" pitchFamily="34" charset="0"/>
              </a:rPr>
              <a:t>臺灣前後山全圖</a:t>
            </a:r>
            <a:r>
              <a:rPr lang="en-US" altLang="zh-TW" sz="1800">
                <a:latin typeface="Arial" pitchFamily="34" charset="0"/>
              </a:rPr>
              <a:t>(G7910.L5 1882)</a:t>
            </a:r>
          </a:p>
        </p:txBody>
      </p:sp>
      <p:sp>
        <p:nvSpPr>
          <p:cNvPr id="18441" name="Text Box 8"/>
          <p:cNvSpPr txBox="1">
            <a:spLocks noChangeArrowheads="1"/>
          </p:cNvSpPr>
          <p:nvPr/>
        </p:nvSpPr>
        <p:spPr bwMode="auto">
          <a:xfrm>
            <a:off x="6443663" y="6234113"/>
            <a:ext cx="2432050" cy="366712"/>
          </a:xfrm>
          <a:prstGeom prst="rect">
            <a:avLst/>
          </a:prstGeom>
          <a:noFill/>
          <a:ln w="9525">
            <a:noFill/>
            <a:miter lim="800000"/>
            <a:headEnd/>
            <a:tailEnd/>
          </a:ln>
        </p:spPr>
        <p:txBody>
          <a:bodyPr wrap="none">
            <a:spAutoFit/>
          </a:bodyPr>
          <a:lstStyle/>
          <a:p>
            <a:r>
              <a:rPr lang="en-US" altLang="zh-TW" sz="1800">
                <a:latin typeface="Arial" pitchFamily="34" charset="0"/>
              </a:rPr>
              <a:t>1845 Formoza Island</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8"/>
          <p:cNvSpPr>
            <a:spLocks noGrp="1" noChangeArrowheads="1"/>
          </p:cNvSpPr>
          <p:nvPr>
            <p:ph type="sldNum" sz="quarter" idx="12"/>
          </p:nvPr>
        </p:nvSpPr>
        <p:spPr>
          <a:xfrm>
            <a:off x="457200" y="6245225"/>
            <a:ext cx="2133600" cy="476250"/>
          </a:xfrm>
          <a:noFill/>
        </p:spPr>
        <p:txBody>
          <a:bodyPr/>
          <a:lstStyle/>
          <a:p>
            <a:pPr algn="l"/>
            <a:fld id="{5685C051-7674-4EBE-9FC0-BB6F575A2D9F}" type="slidenum">
              <a:rPr lang="zh-TW" altLang="en-US" smtClean="0">
                <a:latin typeface="Arial" pitchFamily="34" charset="0"/>
              </a:rPr>
              <a:pPr algn="l"/>
              <a:t>21</a:t>
            </a:fld>
            <a:endParaRPr lang="en-US" altLang="zh-TW" smtClean="0">
              <a:latin typeface="Arial" pitchFamily="34" charset="0"/>
            </a:endParaRPr>
          </a:p>
        </p:txBody>
      </p:sp>
      <p:sp>
        <p:nvSpPr>
          <p:cNvPr id="19459" name="標題 1"/>
          <p:cNvSpPr>
            <a:spLocks noGrp="1"/>
          </p:cNvSpPr>
          <p:nvPr>
            <p:ph type="title" idx="4294967295"/>
          </p:nvPr>
        </p:nvSpPr>
        <p:spPr bwMode="auto">
          <a:xfrm>
            <a:off x="609600" y="0"/>
            <a:ext cx="8534400" cy="985838"/>
          </a:xfrm>
          <a:prstGeom prst="rect">
            <a:avLst/>
          </a:prstGeom>
          <a:noFill/>
          <a:ln>
            <a:miter lim="800000"/>
            <a:headEnd/>
            <a:tailEnd/>
          </a:ln>
        </p:spPr>
        <p:txBody>
          <a:bodyPr lIns="91422" tIns="45711" rIns="91422" bIns="45711" anchor="b"/>
          <a:lstStyle/>
          <a:p>
            <a:pPr eaLnBrk="1" hangingPunct="1"/>
            <a:r>
              <a:rPr lang="zh-TW" altLang="en-US" dirty="0" smtClean="0"/>
              <a:t>美國國家檔案館典藏舊航照</a:t>
            </a:r>
          </a:p>
        </p:txBody>
      </p:sp>
      <p:sp>
        <p:nvSpPr>
          <p:cNvPr id="19460" name="內容版面配置區 2"/>
          <p:cNvSpPr>
            <a:spLocks noGrp="1"/>
          </p:cNvSpPr>
          <p:nvPr>
            <p:ph sz="quarter" idx="4294967295"/>
          </p:nvPr>
        </p:nvSpPr>
        <p:spPr>
          <a:xfrm>
            <a:off x="757238" y="1522413"/>
            <a:ext cx="4030662" cy="4138612"/>
          </a:xfrm>
        </p:spPr>
        <p:txBody>
          <a:bodyPr lIns="91422" tIns="45711" rIns="91422" bIns="45711"/>
          <a:lstStyle/>
          <a:p>
            <a:pPr marL="273050" indent="-273050" eaLnBrk="1" hangingPunct="1"/>
            <a:r>
              <a:rPr lang="en-US" altLang="zh-TW" sz="2000" smtClean="0"/>
              <a:t>National Archives and Records Administrator (NARA)</a:t>
            </a:r>
            <a:endParaRPr lang="en-US" altLang="zh-TW" sz="2400" smtClean="0"/>
          </a:p>
          <a:p>
            <a:pPr marL="273050" indent="-273050" eaLnBrk="1" hangingPunct="1"/>
            <a:r>
              <a:rPr lang="zh-TW" altLang="en-US" sz="2400" smtClean="0"/>
              <a:t>二次世界大戰時期，</a:t>
            </a:r>
            <a:r>
              <a:rPr lang="en-US" altLang="zh-TW" sz="2400" smtClean="0"/>
              <a:t>1939</a:t>
            </a:r>
            <a:r>
              <a:rPr lang="zh-TW" altLang="en-US" sz="2400" smtClean="0"/>
              <a:t>至</a:t>
            </a:r>
            <a:r>
              <a:rPr lang="en-US" altLang="zh-TW" sz="2400" smtClean="0"/>
              <a:t>1945</a:t>
            </a:r>
            <a:r>
              <a:rPr lang="zh-TW" altLang="en-US" sz="2400" smtClean="0"/>
              <a:t>年間美軍行動所測繪之地圖、繪製品、與航空照片</a:t>
            </a:r>
          </a:p>
          <a:p>
            <a:pPr marL="273050" indent="-273050" eaLnBrk="1" hangingPunct="1"/>
            <a:r>
              <a:rPr lang="zh-TW" altLang="en-US" sz="2400" smtClean="0"/>
              <a:t>美方情報單位</a:t>
            </a:r>
            <a:r>
              <a:rPr lang="en-US" altLang="zh-TW" sz="2400" smtClean="0"/>
              <a:t>(DIA)</a:t>
            </a:r>
            <a:r>
              <a:rPr lang="zh-TW" altLang="en-US" sz="2400" smtClean="0"/>
              <a:t>之記錄，提到日軍飛航檔案</a:t>
            </a:r>
            <a:r>
              <a:rPr lang="en-US" altLang="zh-TW" sz="2400" smtClean="0"/>
              <a:t>(JX)</a:t>
            </a:r>
          </a:p>
          <a:p>
            <a:pPr marL="273050" indent="-273050" eaLnBrk="1" hangingPunct="1"/>
            <a:r>
              <a:rPr lang="en-US" altLang="zh-TW" sz="2400" smtClean="0"/>
              <a:t> </a:t>
            </a:r>
            <a:r>
              <a:rPr lang="zh-TW" altLang="en-US" sz="2400" smtClean="0"/>
              <a:t>約有</a:t>
            </a:r>
            <a:r>
              <a:rPr lang="en-US" altLang="zh-TW" sz="2400" smtClean="0"/>
              <a:t>3</a:t>
            </a:r>
            <a:r>
              <a:rPr lang="zh-TW" altLang="en-US" sz="2400" smtClean="0"/>
              <a:t>萬</a:t>
            </a:r>
            <a:r>
              <a:rPr lang="en-US" altLang="zh-TW" sz="2400" smtClean="0"/>
              <a:t>7</a:t>
            </a:r>
            <a:r>
              <a:rPr lang="zh-TW" altLang="en-US" sz="2400" smtClean="0"/>
              <a:t>千幅東亞地區之航空照片，其中涵蓋中國大陸（包括台灣）以及其他地區</a:t>
            </a:r>
          </a:p>
        </p:txBody>
      </p:sp>
      <p:pic>
        <p:nvPicPr>
          <p:cNvPr id="9" name="內容版面配置區 8" descr="圖片 1.JPG"/>
          <p:cNvPicPr>
            <a:picLocks noGrp="1" noChangeAspect="1"/>
          </p:cNvPicPr>
          <p:nvPr>
            <p:ph sz="quarter" idx="4294967295"/>
          </p:nvPr>
        </p:nvPicPr>
        <p:blipFill>
          <a:blip r:embed="rId3" cstate="print"/>
          <a:stretch>
            <a:fillRect/>
          </a:stretch>
        </p:blipFill>
        <p:spPr>
          <a:xfrm>
            <a:off x="4859338" y="1390650"/>
            <a:ext cx="3241675" cy="4681538"/>
          </a:xfrm>
          <a:effectLst>
            <a:outerShdw blurRad="292100" dist="139700" dir="2700000" algn="tl" rotWithShape="0">
              <a:srgbClr val="333333">
                <a:alpha val="65000"/>
              </a:srgbClr>
            </a:outerShdw>
          </a:effectLst>
        </p:spPr>
      </p:pic>
      <p:pic>
        <p:nvPicPr>
          <p:cNvPr id="5" name="圖片 4" descr="圖片 9.JPG"/>
          <p:cNvPicPr>
            <a:picLocks noChangeAspect="1"/>
          </p:cNvPicPr>
          <p:nvPr/>
        </p:nvPicPr>
        <p:blipFill>
          <a:blip r:embed="rId4" cstate="email"/>
          <a:srcRect/>
          <a:stretch>
            <a:fillRect/>
          </a:stretch>
        </p:blipFill>
        <p:spPr>
          <a:xfrm>
            <a:off x="5786449" y="4500576"/>
            <a:ext cx="3143273" cy="1841679"/>
          </a:xfrm>
          <a:prstGeom prst="rect">
            <a:avLst/>
          </a:prstGeom>
          <a:ln>
            <a:noFill/>
          </a:ln>
          <a:effectLst>
            <a:softEdge rad="112500"/>
          </a:effectLst>
        </p:spPr>
      </p:pic>
      <p:sp>
        <p:nvSpPr>
          <p:cNvPr id="19463" name="投影片編號版面配置區 5"/>
          <p:cNvSpPr txBox="1">
            <a:spLocks noGrp="1"/>
          </p:cNvSpPr>
          <p:nvPr/>
        </p:nvSpPr>
        <p:spPr bwMode="auto">
          <a:xfrm>
            <a:off x="8129588" y="5734050"/>
            <a:ext cx="609600" cy="520700"/>
          </a:xfrm>
          <a:prstGeom prst="rect">
            <a:avLst/>
          </a:prstGeom>
          <a:noFill/>
          <a:ln w="9525">
            <a:noFill/>
            <a:miter lim="800000"/>
            <a:headEnd/>
            <a:tailEnd/>
          </a:ln>
        </p:spPr>
        <p:txBody>
          <a:bodyPr lIns="91422" tIns="45711" rIns="91422" bIns="45711" anchor="ctr"/>
          <a:lstStyle/>
          <a:p>
            <a:pPr algn="ctr" defTabSz="912813"/>
            <a:fld id="{96C894F3-EA59-40FC-911A-4C37B5D655DC}" type="slidenum">
              <a:rPr kumimoji="0" lang="zh-TW" altLang="en-US" sz="1400">
                <a:solidFill>
                  <a:srgbClr val="FFFFFF"/>
                </a:solidFill>
                <a:latin typeface="Rockwell" pitchFamily="18" charset="0"/>
                <a:ea typeface="標楷體" pitchFamily="65" charset="-120"/>
              </a:rPr>
              <a:pPr algn="ctr" defTabSz="912813"/>
              <a:t>21</a:t>
            </a:fld>
            <a:endParaRPr kumimoji="0" lang="en-US" altLang="zh-TW" sz="1400">
              <a:solidFill>
                <a:srgbClr val="FFFFFF"/>
              </a:solidFill>
              <a:latin typeface="Rockwell" pitchFamily="18" charset="0"/>
              <a:ea typeface="標楷體" pitchFamily="65" charset="-12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投影片編號版面配置區 4"/>
          <p:cNvSpPr>
            <a:spLocks noGrp="1"/>
          </p:cNvSpPr>
          <p:nvPr>
            <p:ph type="sldNum" sz="quarter" idx="10"/>
          </p:nvPr>
        </p:nvSpPr>
        <p:spPr>
          <a:noFill/>
        </p:spPr>
        <p:txBody>
          <a:bodyPr/>
          <a:lstStyle/>
          <a:p>
            <a:fld id="{935F0297-B932-4F23-8AEA-9D65DB3186EF}" type="slidenum">
              <a:rPr lang="zh-TW" altLang="en-US" smtClean="0">
                <a:latin typeface="Arial" pitchFamily="34" charset="0"/>
              </a:rPr>
              <a:pPr/>
              <a:t>22</a:t>
            </a:fld>
            <a:endParaRPr lang="en-US" altLang="zh-TW" smtClean="0">
              <a:latin typeface="Arial" pitchFamily="34" charset="0"/>
            </a:endParaRPr>
          </a:p>
        </p:txBody>
      </p:sp>
      <p:sp>
        <p:nvSpPr>
          <p:cNvPr id="20483" name="Rectangle 2"/>
          <p:cNvSpPr>
            <a:spLocks noGrp="1" noChangeArrowheads="1"/>
          </p:cNvSpPr>
          <p:nvPr>
            <p:ph type="title"/>
          </p:nvPr>
        </p:nvSpPr>
        <p:spPr bwMode="auto">
          <a:xfrm>
            <a:off x="793750" y="342900"/>
            <a:ext cx="8026400" cy="70961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美國國家檔案館馬里蘭分館</a:t>
            </a:r>
          </a:p>
        </p:txBody>
      </p:sp>
      <p:sp>
        <p:nvSpPr>
          <p:cNvPr id="20484" name="Rectangle 3"/>
          <p:cNvSpPr>
            <a:spLocks noGrp="1" noChangeArrowheads="1"/>
          </p:cNvSpPr>
          <p:nvPr>
            <p:ph type="body" sz="half" idx="1"/>
          </p:nvPr>
        </p:nvSpPr>
        <p:spPr>
          <a:xfrm>
            <a:off x="539750" y="1844675"/>
            <a:ext cx="3959225" cy="4608513"/>
          </a:xfrm>
        </p:spPr>
        <p:txBody>
          <a:bodyPr/>
          <a:lstStyle/>
          <a:p>
            <a:pPr eaLnBrk="1" hangingPunct="1">
              <a:lnSpc>
                <a:spcPct val="80000"/>
              </a:lnSpc>
            </a:pPr>
            <a:r>
              <a:rPr lang="zh-TW" altLang="en-US" sz="2200" smtClean="0"/>
              <a:t>位於馬里蘭大學旁 </a:t>
            </a:r>
            <a:br>
              <a:rPr lang="zh-TW" altLang="en-US" sz="2200" smtClean="0"/>
            </a:br>
            <a:r>
              <a:rPr lang="zh-TW" altLang="en-US" sz="2200" smtClean="0"/>
              <a:t>（</a:t>
            </a:r>
            <a:r>
              <a:rPr lang="en-US" altLang="zh-TW" sz="2200" smtClean="0"/>
              <a:t>Collage Park, MD</a:t>
            </a:r>
            <a:r>
              <a:rPr lang="zh-TW" altLang="en-US" sz="2200" smtClean="0"/>
              <a:t>）</a:t>
            </a:r>
          </a:p>
          <a:p>
            <a:pPr eaLnBrk="1" hangingPunct="1">
              <a:lnSpc>
                <a:spcPct val="80000"/>
              </a:lnSpc>
              <a:spcBef>
                <a:spcPts val="600"/>
              </a:spcBef>
              <a:buClr>
                <a:schemeClr val="tx1"/>
              </a:buClr>
            </a:pPr>
            <a:r>
              <a:rPr lang="en-US" altLang="zh-TW" sz="2200" smtClean="0"/>
              <a:t>Center for Cartographic and Architectural Archives</a:t>
            </a:r>
          </a:p>
          <a:p>
            <a:pPr eaLnBrk="1" hangingPunct="1">
              <a:lnSpc>
                <a:spcPct val="80000"/>
              </a:lnSpc>
            </a:pPr>
            <a:r>
              <a:rPr lang="en-US" altLang="zh-TW" sz="2200" smtClean="0"/>
              <a:t>2008</a:t>
            </a:r>
            <a:r>
              <a:rPr lang="zh-TW" altLang="en-US" sz="2200" smtClean="0"/>
              <a:t>年</a:t>
            </a:r>
            <a:r>
              <a:rPr lang="en-US" altLang="zh-TW" sz="2200" smtClean="0"/>
              <a:t>4</a:t>
            </a:r>
            <a:r>
              <a:rPr lang="zh-TW" altLang="en-US" sz="2200" smtClean="0"/>
              <a:t>月范毅軍研究員前往</a:t>
            </a:r>
            <a:r>
              <a:rPr lang="en-US" altLang="zh-TW" sz="2200" smtClean="0"/>
              <a:t>NARA</a:t>
            </a:r>
            <a:r>
              <a:rPr lang="zh-TW" altLang="en-US" sz="2200" smtClean="0"/>
              <a:t>訪問，商談合作事宜</a:t>
            </a:r>
          </a:p>
          <a:p>
            <a:pPr eaLnBrk="1" hangingPunct="1">
              <a:lnSpc>
                <a:spcPct val="80000"/>
              </a:lnSpc>
            </a:pPr>
            <a:r>
              <a:rPr lang="en-US" altLang="zh-TW" sz="2200" smtClean="0"/>
              <a:t>2008</a:t>
            </a:r>
            <a:r>
              <a:rPr lang="zh-TW" altLang="en-US" sz="2200" smtClean="0"/>
              <a:t>年</a:t>
            </a:r>
            <a:r>
              <a:rPr lang="en-US" altLang="zh-TW" sz="2200" smtClean="0"/>
              <a:t>9</a:t>
            </a:r>
            <a:r>
              <a:rPr lang="zh-TW" altLang="en-US" sz="2200" smtClean="0"/>
              <a:t>月范毅軍研究員帶領工作人員，前往</a:t>
            </a:r>
            <a:r>
              <a:rPr lang="en-US" altLang="zh-TW" sz="2200" smtClean="0"/>
              <a:t>NARA</a:t>
            </a:r>
            <a:r>
              <a:rPr lang="zh-TW" altLang="en-US" sz="2200" smtClean="0"/>
              <a:t>二館進行訪問，針對航照文獻清查、建檔及翻拍等工作。未查到日軍飛航檔案</a:t>
            </a:r>
            <a:r>
              <a:rPr lang="en-US" altLang="zh-TW" sz="2200" smtClean="0"/>
              <a:t>(JX)</a:t>
            </a:r>
            <a:r>
              <a:rPr lang="zh-TW" altLang="en-US" sz="2200" smtClean="0"/>
              <a:t>，但卻找到大量美軍所拍攝航照。</a:t>
            </a:r>
          </a:p>
          <a:p>
            <a:pPr eaLnBrk="1" hangingPunct="1">
              <a:lnSpc>
                <a:spcPct val="80000"/>
              </a:lnSpc>
            </a:pPr>
            <a:endParaRPr lang="zh-TW" altLang="en-US" sz="1600" smtClean="0">
              <a:latin typeface="文鼎細圓"/>
              <a:ea typeface="文鼎細圓"/>
              <a:cs typeface="文鼎細圓"/>
            </a:endParaRPr>
          </a:p>
        </p:txBody>
      </p:sp>
      <p:sp>
        <p:nvSpPr>
          <p:cNvPr id="20485" name="Rectangle 4"/>
          <p:cNvSpPr>
            <a:spLocks noGrp="1" noChangeArrowheads="1"/>
          </p:cNvSpPr>
          <p:nvPr>
            <p:ph sz="half" idx="2"/>
          </p:nvPr>
        </p:nvSpPr>
        <p:spPr>
          <a:xfrm>
            <a:off x="5181600" y="1981200"/>
            <a:ext cx="3810000" cy="4114800"/>
          </a:xfrm>
        </p:spPr>
        <p:txBody>
          <a:bodyPr/>
          <a:lstStyle/>
          <a:p>
            <a:pPr eaLnBrk="1" hangingPunct="1">
              <a:lnSpc>
                <a:spcPct val="80000"/>
              </a:lnSpc>
            </a:pPr>
            <a:endParaRPr lang="zh-TW" altLang="en-US" sz="1600" smtClean="0"/>
          </a:p>
        </p:txBody>
      </p:sp>
      <p:pic>
        <p:nvPicPr>
          <p:cNvPr id="20486" name="Picture 5" descr="archives2-l"/>
          <p:cNvPicPr>
            <a:picLocks noChangeAspect="1" noChangeArrowheads="1"/>
          </p:cNvPicPr>
          <p:nvPr/>
        </p:nvPicPr>
        <p:blipFill>
          <a:blip r:embed="rId2" cstate="print"/>
          <a:srcRect/>
          <a:stretch>
            <a:fillRect/>
          </a:stretch>
        </p:blipFill>
        <p:spPr bwMode="auto">
          <a:xfrm>
            <a:off x="4572000" y="1989138"/>
            <a:ext cx="4464050" cy="3419475"/>
          </a:xfrm>
          <a:prstGeom prst="rect">
            <a:avLst/>
          </a:prstGeom>
          <a:noFill/>
          <a:ln w="9525">
            <a:noFill/>
            <a:miter lim="800000"/>
            <a:headEnd/>
            <a:tailEnd/>
          </a:ln>
        </p:spPr>
      </p:pic>
      <p:sp>
        <p:nvSpPr>
          <p:cNvPr id="12292" name="投影片編號版面配置區 3"/>
          <p:cNvSpPr txBox="1">
            <a:spLocks noGrp="1"/>
          </p:cNvSpPr>
          <p:nvPr/>
        </p:nvSpPr>
        <p:spPr bwMode="auto">
          <a:xfrm>
            <a:off x="8129588" y="5734050"/>
            <a:ext cx="609600" cy="520700"/>
          </a:xfrm>
          <a:prstGeom prst="rect">
            <a:avLst/>
          </a:prstGeom>
          <a:noFill/>
          <a:ln>
            <a:miter lim="800000"/>
            <a:headEnd/>
            <a:tailEnd/>
          </a:ln>
        </p:spPr>
        <p:txBody>
          <a:bodyPr lIns="91422" tIns="45711" rIns="91422" bIns="45711" anchor="ctr"/>
          <a:lstStyle/>
          <a:p>
            <a:pPr algn="ctr" defTabSz="912813">
              <a:defRPr/>
            </a:pPr>
            <a:fld id="{7A49F695-653E-41E6-A141-230F32035D36}" type="slidenum">
              <a:rPr kumimoji="0" lang="zh-TW" altLang="en-US" sz="1400">
                <a:solidFill>
                  <a:srgbClr val="FFFFFF"/>
                </a:solidFill>
                <a:latin typeface="+mn-lt"/>
                <a:ea typeface="+mn-ea"/>
              </a:rPr>
              <a:pPr algn="ctr" defTabSz="912813">
                <a:defRPr/>
              </a:pPr>
              <a:t>22</a:t>
            </a:fld>
            <a:endParaRPr kumimoji="0" lang="en-US" altLang="zh-TW" sz="1400">
              <a:solidFill>
                <a:srgbClr val="FFFFFF"/>
              </a:solidFill>
              <a:latin typeface="+mn-lt"/>
              <a:ea typeface="+mn-ea"/>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8"/>
          <p:cNvSpPr>
            <a:spLocks noGrp="1" noChangeArrowheads="1"/>
          </p:cNvSpPr>
          <p:nvPr>
            <p:ph type="sldNum" sz="quarter" idx="12"/>
          </p:nvPr>
        </p:nvSpPr>
        <p:spPr>
          <a:xfrm>
            <a:off x="457200" y="6245225"/>
            <a:ext cx="2133600" cy="476250"/>
          </a:xfrm>
          <a:noFill/>
        </p:spPr>
        <p:txBody>
          <a:bodyPr/>
          <a:lstStyle/>
          <a:p>
            <a:pPr algn="l"/>
            <a:fld id="{23048D4B-FFD5-423D-9C27-6674C3BCFD87}" type="slidenum">
              <a:rPr lang="zh-TW" altLang="en-US" smtClean="0">
                <a:latin typeface="Arial" pitchFamily="34" charset="0"/>
              </a:rPr>
              <a:pPr algn="l"/>
              <a:t>23</a:t>
            </a:fld>
            <a:endParaRPr lang="en-US" altLang="zh-TW" smtClean="0">
              <a:latin typeface="Arial" pitchFamily="34" charset="0"/>
            </a:endParaRPr>
          </a:p>
        </p:txBody>
      </p:sp>
      <p:sp>
        <p:nvSpPr>
          <p:cNvPr id="21507" name="文字版面配置區 3"/>
          <p:cNvSpPr>
            <a:spLocks noGrp="1"/>
          </p:cNvSpPr>
          <p:nvPr>
            <p:ph type="body" sz="half" idx="4294967295"/>
          </p:nvPr>
        </p:nvSpPr>
        <p:spPr>
          <a:xfrm>
            <a:off x="4714875" y="5084763"/>
            <a:ext cx="3960813" cy="728662"/>
          </a:xfrm>
        </p:spPr>
        <p:txBody>
          <a:bodyPr/>
          <a:lstStyle/>
          <a:p>
            <a:pPr marL="0" indent="0" algn="ctr" eaLnBrk="1" hangingPunct="1">
              <a:lnSpc>
                <a:spcPct val="80000"/>
              </a:lnSpc>
              <a:buFont typeface="Wingdings" pitchFamily="2" charset="2"/>
              <a:buNone/>
            </a:pPr>
            <a:r>
              <a:rPr lang="zh-TW" altLang="en-US" sz="1600" smtClean="0"/>
              <a:t>使用</a:t>
            </a:r>
            <a:r>
              <a:rPr lang="en-US" altLang="zh-TW" sz="1600" smtClean="0"/>
              <a:t>6500</a:t>
            </a:r>
            <a:r>
              <a:rPr lang="zh-TW" altLang="en-US" sz="1600" smtClean="0"/>
              <a:t>萬畫素的</a:t>
            </a:r>
            <a:r>
              <a:rPr lang="en-US" altLang="zh-TW" sz="1600" smtClean="0"/>
              <a:t>PhaseOne P65</a:t>
            </a:r>
            <a:r>
              <a:rPr lang="en-US" altLang="zh-TW" sz="1600" baseline="30000" smtClean="0"/>
              <a:t>+</a:t>
            </a:r>
            <a:r>
              <a:rPr lang="zh-TW" altLang="en-US" sz="1600" smtClean="0"/>
              <a:t>數位機背進行航照翻攝</a:t>
            </a:r>
            <a:endParaRPr lang="en-US" altLang="zh-TW" sz="1600" smtClean="0"/>
          </a:p>
          <a:p>
            <a:pPr marL="0" indent="0" eaLnBrk="1" hangingPunct="1">
              <a:lnSpc>
                <a:spcPct val="80000"/>
              </a:lnSpc>
              <a:buFont typeface="Wingdings" pitchFamily="2" charset="2"/>
              <a:buNone/>
            </a:pPr>
            <a:endParaRPr lang="zh-TW" altLang="en-US" sz="1500" smtClean="0"/>
          </a:p>
        </p:txBody>
      </p:sp>
      <p:pic>
        <p:nvPicPr>
          <p:cNvPr id="21508" name="圖片版面配置區 4" descr="DSC00240.JPG"/>
          <p:cNvPicPr>
            <a:picLocks noChangeAspect="1"/>
          </p:cNvPicPr>
          <p:nvPr/>
        </p:nvPicPr>
        <p:blipFill>
          <a:blip r:embed="rId3" cstate="print"/>
          <a:srcRect/>
          <a:stretch>
            <a:fillRect/>
          </a:stretch>
        </p:blipFill>
        <p:spPr bwMode="auto">
          <a:xfrm>
            <a:off x="0" y="1125538"/>
            <a:ext cx="4703763" cy="3527425"/>
          </a:xfrm>
          <a:prstGeom prst="rect">
            <a:avLst/>
          </a:prstGeom>
          <a:noFill/>
          <a:ln w="9525">
            <a:noFill/>
            <a:miter lim="800000"/>
            <a:headEnd/>
            <a:tailEnd/>
          </a:ln>
        </p:spPr>
      </p:pic>
      <p:pic>
        <p:nvPicPr>
          <p:cNvPr id="21509" name="圖片版面配置區 4" descr="DSC00251.JPG"/>
          <p:cNvPicPr>
            <a:picLocks noGrp="1" noChangeAspect="1"/>
          </p:cNvPicPr>
          <p:nvPr>
            <p:ph idx="4294967295"/>
          </p:nvPr>
        </p:nvPicPr>
        <p:blipFill>
          <a:blip r:embed="rId4" cstate="print"/>
          <a:srcRect/>
          <a:stretch>
            <a:fillRect/>
          </a:stretch>
        </p:blipFill>
        <p:spPr>
          <a:xfrm>
            <a:off x="4273550" y="1125538"/>
            <a:ext cx="4705350" cy="3527425"/>
          </a:xfrm>
        </p:spPr>
      </p:pic>
      <p:sp>
        <p:nvSpPr>
          <p:cNvPr id="265221" name="Oval 5"/>
          <p:cNvSpPr>
            <a:spLocks noChangeArrowheads="1"/>
          </p:cNvSpPr>
          <p:nvPr/>
        </p:nvSpPr>
        <p:spPr bwMode="auto">
          <a:xfrm>
            <a:off x="4932363" y="3933825"/>
            <a:ext cx="2089150" cy="1081088"/>
          </a:xfrm>
          <a:prstGeom prst="ellipse">
            <a:avLst/>
          </a:prstGeom>
          <a:noFill/>
          <a:ln w="25400" algn="ctr">
            <a:solidFill>
              <a:srgbClr val="FF0000"/>
            </a:solidFill>
            <a:round/>
            <a:headEnd/>
            <a:tailEnd/>
          </a:ln>
        </p:spPr>
        <p:txBody>
          <a:bodyPr wrap="none" lIns="91422" tIns="45711" rIns="91422" bIns="45711" anchor="ctr"/>
          <a:lstStyle/>
          <a:p>
            <a:endParaRPr lang="zh-TW" altLang="en-US"/>
          </a:p>
        </p:txBody>
      </p:sp>
      <p:sp>
        <p:nvSpPr>
          <p:cNvPr id="265222" name="Oval 6"/>
          <p:cNvSpPr>
            <a:spLocks noChangeArrowheads="1"/>
          </p:cNvSpPr>
          <p:nvPr/>
        </p:nvSpPr>
        <p:spPr bwMode="auto">
          <a:xfrm>
            <a:off x="5795963" y="2420938"/>
            <a:ext cx="936625" cy="433387"/>
          </a:xfrm>
          <a:prstGeom prst="ellipse">
            <a:avLst/>
          </a:prstGeom>
          <a:noFill/>
          <a:ln w="25400" algn="ctr">
            <a:solidFill>
              <a:srgbClr val="FF0000"/>
            </a:solidFill>
            <a:round/>
            <a:headEnd/>
            <a:tailEnd/>
          </a:ln>
        </p:spPr>
        <p:txBody>
          <a:bodyPr wrap="none" lIns="91422" tIns="45711" rIns="91422" bIns="45711" anchor="ctr"/>
          <a:lstStyle/>
          <a:p>
            <a:endParaRPr lang="zh-TW" altLang="en-US"/>
          </a:p>
        </p:txBody>
      </p:sp>
      <p:sp>
        <p:nvSpPr>
          <p:cNvPr id="9" name="文字版面配置區 3"/>
          <p:cNvSpPr txBox="1">
            <a:spLocks/>
          </p:cNvSpPr>
          <p:nvPr/>
        </p:nvSpPr>
        <p:spPr bwMode="auto">
          <a:xfrm>
            <a:off x="323850" y="5013325"/>
            <a:ext cx="3743325" cy="819150"/>
          </a:xfrm>
          <a:prstGeom prst="rect">
            <a:avLst/>
          </a:prstGeom>
          <a:noFill/>
          <a:ln w="9525">
            <a:noFill/>
            <a:miter lim="800000"/>
            <a:headEnd/>
            <a:tailEnd/>
          </a:ln>
        </p:spPr>
        <p:txBody>
          <a:bodyPr/>
          <a:lstStyle/>
          <a:p>
            <a:pPr algn="ctr" eaLnBrk="0" hangingPunct="0">
              <a:spcBef>
                <a:spcPct val="20000"/>
              </a:spcBef>
              <a:buFont typeface="Wingdings" pitchFamily="2" charset="2"/>
              <a:buNone/>
              <a:defRPr/>
            </a:pPr>
            <a:r>
              <a:rPr lang="zh-TW" altLang="en-US" sz="1600" dirty="0">
                <a:latin typeface="+mn-lt"/>
                <a:ea typeface="+mn-ea"/>
              </a:rPr>
              <a:t>提出調捲申請後，從坎薩斯調卷需</a:t>
            </a:r>
            <a:r>
              <a:rPr lang="en-US" altLang="zh-TW" sz="1600" dirty="0">
                <a:latin typeface="+mn-lt"/>
                <a:ea typeface="+mn-ea"/>
              </a:rPr>
              <a:t>2</a:t>
            </a:r>
            <a:r>
              <a:rPr lang="zh-TW" altLang="en-US" sz="1600" dirty="0">
                <a:latin typeface="+mn-lt"/>
                <a:ea typeface="+mn-ea"/>
              </a:rPr>
              <a:t>天後才能取得底片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52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52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221" grpId="0" animBg="1"/>
      <p:bldP spid="2652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8"/>
          <p:cNvSpPr>
            <a:spLocks noGrp="1" noChangeArrowheads="1"/>
          </p:cNvSpPr>
          <p:nvPr>
            <p:ph type="sldNum" sz="quarter" idx="12"/>
          </p:nvPr>
        </p:nvSpPr>
        <p:spPr>
          <a:xfrm>
            <a:off x="457200" y="6245225"/>
            <a:ext cx="2133600" cy="476250"/>
          </a:xfrm>
          <a:noFill/>
        </p:spPr>
        <p:txBody>
          <a:bodyPr/>
          <a:lstStyle/>
          <a:p>
            <a:pPr algn="l"/>
            <a:fld id="{762E7E9E-57AF-4E16-9D49-C8E4AFADFF65}" type="slidenum">
              <a:rPr lang="zh-TW" altLang="en-US" smtClean="0">
                <a:latin typeface="Arial" pitchFamily="34" charset="0"/>
              </a:rPr>
              <a:pPr algn="l"/>
              <a:t>24</a:t>
            </a:fld>
            <a:endParaRPr lang="en-US" altLang="zh-TW" smtClean="0">
              <a:latin typeface="Arial" pitchFamily="34" charset="0"/>
            </a:endParaRPr>
          </a:p>
        </p:txBody>
      </p:sp>
      <p:sp>
        <p:nvSpPr>
          <p:cNvPr id="22531" name="Rectangle 2"/>
          <p:cNvSpPr>
            <a:spLocks noGrp="1"/>
          </p:cNvSpPr>
          <p:nvPr>
            <p:ph type="title" idx="4294967295"/>
          </p:nvPr>
        </p:nvSpPr>
        <p:spPr bwMode="auto">
          <a:xfrm>
            <a:off x="1187450" y="620713"/>
            <a:ext cx="7740650" cy="720725"/>
          </a:xfrm>
          <a:prstGeom prst="rect">
            <a:avLst/>
          </a:prstGeom>
          <a:noFill/>
          <a:ln>
            <a:miter lim="800000"/>
            <a:headEnd/>
            <a:tailEnd/>
          </a:ln>
        </p:spPr>
        <p:txBody>
          <a:bodyPr lIns="91422" tIns="45711" rIns="91422" bIns="45711" anchor="b"/>
          <a:lstStyle/>
          <a:p>
            <a:pPr eaLnBrk="1" hangingPunct="1"/>
            <a:r>
              <a:rPr lang="zh-TW" altLang="en-US" sz="4000" smtClean="0"/>
              <a:t>美國國家檔案館典藏臺灣舊航空照片查詢系統</a:t>
            </a:r>
            <a:r>
              <a:rPr lang="en-US" altLang="zh-TW" sz="4000" smtClean="0"/>
              <a:t>(1/4)</a:t>
            </a:r>
            <a:r>
              <a:rPr lang="zh-TW" altLang="en-US" sz="4000" smtClean="0"/>
              <a:t> </a:t>
            </a:r>
          </a:p>
        </p:txBody>
      </p:sp>
      <p:sp>
        <p:nvSpPr>
          <p:cNvPr id="29700" name="Rectangle 3"/>
          <p:cNvSpPr>
            <a:spLocks noGrp="1"/>
          </p:cNvSpPr>
          <p:nvPr>
            <p:ph type="body" idx="4294967295"/>
          </p:nvPr>
        </p:nvSpPr>
        <p:spPr>
          <a:xfrm>
            <a:off x="1116013" y="1665288"/>
            <a:ext cx="7848600" cy="5076825"/>
          </a:xfrm>
        </p:spPr>
        <p:txBody>
          <a:bodyPr lIns="91422" tIns="45711" rIns="91422" bIns="45711"/>
          <a:lstStyle/>
          <a:p>
            <a:pPr marL="273050" indent="-273050" eaLnBrk="1" hangingPunct="1">
              <a:lnSpc>
                <a:spcPct val="80000"/>
              </a:lnSpc>
              <a:defRPr/>
            </a:pPr>
            <a:r>
              <a:rPr lang="zh-TW" altLang="en-US" sz="2500" dirty="0" smtClean="0"/>
              <a:t>台灣資料年份從</a:t>
            </a:r>
            <a:r>
              <a:rPr lang="en-US" altLang="zh-TW" sz="2500" dirty="0" smtClean="0"/>
              <a:t>1943</a:t>
            </a:r>
            <a:r>
              <a:rPr lang="zh-TW" altLang="en-US" sz="2500" dirty="0" smtClean="0"/>
              <a:t>～</a:t>
            </a:r>
            <a:r>
              <a:rPr lang="en-US" altLang="zh-TW" sz="2500" dirty="0" smtClean="0"/>
              <a:t>1962</a:t>
            </a:r>
            <a:r>
              <a:rPr lang="zh-TW" altLang="en-US" sz="2500" dirty="0" smtClean="0"/>
              <a:t>年</a:t>
            </a:r>
          </a:p>
          <a:p>
            <a:pPr marL="639763" lvl="1" indent="-273050" eaLnBrk="1" hangingPunct="1">
              <a:lnSpc>
                <a:spcPct val="80000"/>
              </a:lnSpc>
              <a:defRPr/>
            </a:pPr>
            <a:r>
              <a:rPr lang="zh-TW" altLang="en-US" sz="2200" dirty="0" smtClean="0"/>
              <a:t>日軍拍攝（稱日軍飛航檔案，</a:t>
            </a:r>
            <a:r>
              <a:rPr lang="en-US" altLang="zh-TW" sz="2200" dirty="0" smtClean="0"/>
              <a:t>JX</a:t>
            </a:r>
            <a:r>
              <a:rPr lang="zh-TW" altLang="en-US" sz="2200" dirty="0" smtClean="0"/>
              <a:t>）：</a:t>
            </a:r>
            <a:r>
              <a:rPr lang="en-US" altLang="zh-TW" sz="2200" dirty="0" smtClean="0"/>
              <a:t>1944</a:t>
            </a:r>
            <a:r>
              <a:rPr lang="zh-TW" altLang="en-US" sz="2200" dirty="0" smtClean="0"/>
              <a:t>～</a:t>
            </a:r>
            <a:r>
              <a:rPr lang="en-US" altLang="zh-TW" sz="2200" dirty="0" smtClean="0"/>
              <a:t>1945</a:t>
            </a:r>
            <a:r>
              <a:rPr lang="zh-TW" altLang="en-US" sz="2200" dirty="0" smtClean="0"/>
              <a:t>年</a:t>
            </a:r>
          </a:p>
          <a:p>
            <a:pPr marL="639763" lvl="1" indent="-273050" eaLnBrk="1" hangingPunct="1">
              <a:lnSpc>
                <a:spcPct val="80000"/>
              </a:lnSpc>
              <a:defRPr/>
            </a:pPr>
            <a:r>
              <a:rPr lang="zh-TW" altLang="en-US" sz="2200" dirty="0" smtClean="0"/>
              <a:t>美軍拍攝：</a:t>
            </a:r>
            <a:r>
              <a:rPr lang="en-US" altLang="zh-TW" sz="2200" dirty="0" smtClean="0"/>
              <a:t>1943</a:t>
            </a:r>
            <a:r>
              <a:rPr lang="zh-TW" altLang="en-US" sz="2200" dirty="0" smtClean="0"/>
              <a:t>～</a:t>
            </a:r>
            <a:r>
              <a:rPr lang="en-US" altLang="zh-TW" sz="2200" dirty="0" smtClean="0"/>
              <a:t>1962</a:t>
            </a:r>
            <a:r>
              <a:rPr lang="zh-TW" altLang="en-US" sz="2200" dirty="0" smtClean="0"/>
              <a:t>年</a:t>
            </a:r>
          </a:p>
          <a:p>
            <a:pPr marL="273050" indent="-273050" eaLnBrk="1" hangingPunct="1">
              <a:lnSpc>
                <a:spcPct val="80000"/>
              </a:lnSpc>
              <a:defRPr/>
            </a:pPr>
            <a:r>
              <a:rPr lang="zh-TW" altLang="en-US" sz="2500" dirty="0" smtClean="0"/>
              <a:t>涵蓋範圍</a:t>
            </a:r>
          </a:p>
          <a:p>
            <a:pPr marL="639763" lvl="1" indent="-273050" eaLnBrk="1" hangingPunct="1">
              <a:lnSpc>
                <a:spcPct val="80000"/>
              </a:lnSpc>
              <a:defRPr/>
            </a:pPr>
            <a:r>
              <a:rPr lang="zh-TW" altLang="en-US" sz="2200" dirty="0" smtClean="0"/>
              <a:t>以都會區、軍事基地為主，局部山區</a:t>
            </a:r>
            <a:endParaRPr lang="en-US" altLang="zh-TW" sz="2200" dirty="0" smtClean="0"/>
          </a:p>
          <a:p>
            <a:pPr marL="273050" indent="-273050" eaLnBrk="1" hangingPunct="1">
              <a:lnSpc>
                <a:spcPct val="80000"/>
              </a:lnSpc>
              <a:defRPr/>
            </a:pPr>
            <a:r>
              <a:rPr lang="zh-TW" altLang="en-US" sz="2500" dirty="0" smtClean="0"/>
              <a:t>品質</a:t>
            </a:r>
          </a:p>
          <a:p>
            <a:pPr marL="639763" lvl="1" indent="-273050" eaLnBrk="1" hangingPunct="1">
              <a:lnSpc>
                <a:spcPct val="80000"/>
              </a:lnSpc>
              <a:defRPr/>
            </a:pPr>
            <a:r>
              <a:rPr lang="zh-TW" altLang="en-US" sz="2200" dirty="0" smtClean="0"/>
              <a:t>飛行高度低，建築物與聚落相當清楚</a:t>
            </a:r>
            <a:endParaRPr lang="en-US" altLang="zh-TW" sz="2200" dirty="0" smtClean="0"/>
          </a:p>
          <a:p>
            <a:pPr eaLnBrk="1" hangingPunct="1">
              <a:lnSpc>
                <a:spcPct val="90000"/>
              </a:lnSpc>
              <a:defRPr/>
            </a:pPr>
            <a:r>
              <a:rPr lang="zh-TW" altLang="en-US" sz="2400" dirty="0" smtClean="0"/>
              <a:t>徵集數量</a:t>
            </a:r>
          </a:p>
          <a:p>
            <a:pPr lvl="1" eaLnBrk="1" hangingPunct="1">
              <a:lnSpc>
                <a:spcPct val="90000"/>
              </a:lnSpc>
              <a:defRPr/>
            </a:pPr>
            <a:r>
              <a:rPr lang="zh-TW" altLang="en-US" sz="2100" dirty="0" smtClean="0"/>
              <a:t>截至</a:t>
            </a:r>
            <a:r>
              <a:rPr lang="en-US" altLang="zh-TW" sz="2100" dirty="0" smtClean="0"/>
              <a:t>2010</a:t>
            </a:r>
            <a:r>
              <a:rPr lang="zh-TW" altLang="en-US" sz="2100" dirty="0" smtClean="0"/>
              <a:t>年</a:t>
            </a:r>
            <a:r>
              <a:rPr lang="en-US" altLang="zh-TW" sz="2100" dirty="0" smtClean="0"/>
              <a:t>11</a:t>
            </a:r>
            <a:r>
              <a:rPr lang="zh-TW" altLang="en-US" sz="2100" dirty="0" smtClean="0"/>
              <a:t>月為止：共拍攝</a:t>
            </a:r>
            <a:r>
              <a:rPr lang="en-US" altLang="zh-TW" sz="2100" dirty="0" smtClean="0"/>
              <a:t>62</a:t>
            </a:r>
            <a:r>
              <a:rPr lang="zh-TW" altLang="en-US" sz="2100" dirty="0" smtClean="0"/>
              <a:t>卷底片、</a:t>
            </a:r>
            <a:r>
              <a:rPr lang="en-US" altLang="zh-TW" sz="2100" dirty="0" smtClean="0"/>
              <a:t>6,865</a:t>
            </a:r>
            <a:r>
              <a:rPr lang="zh-TW" altLang="en-US" sz="2100" dirty="0" smtClean="0"/>
              <a:t>張航照、</a:t>
            </a:r>
            <a:r>
              <a:rPr lang="en-US" altLang="zh-TW" sz="2100" dirty="0" smtClean="0"/>
              <a:t> 273</a:t>
            </a:r>
            <a:r>
              <a:rPr lang="zh-TW" altLang="en-US" sz="2100" dirty="0" smtClean="0"/>
              <a:t>張涵蓋圖（航跡圖）</a:t>
            </a:r>
          </a:p>
          <a:p>
            <a:pPr lvl="1" eaLnBrk="1" hangingPunct="1">
              <a:lnSpc>
                <a:spcPct val="90000"/>
              </a:lnSpc>
              <a:defRPr/>
            </a:pPr>
            <a:r>
              <a:rPr lang="zh-TW" altLang="en-US" sz="2200" dirty="0" smtClean="0"/>
              <a:t>主要分佈的年代</a:t>
            </a:r>
            <a:r>
              <a:rPr lang="en-US" altLang="zh-TW" sz="2200" dirty="0" smtClean="0"/>
              <a:t>1943~1945</a:t>
            </a:r>
            <a:r>
              <a:rPr lang="zh-TW" altLang="en-US" sz="2200" dirty="0" smtClean="0"/>
              <a:t>年、</a:t>
            </a:r>
            <a:r>
              <a:rPr lang="en-US" altLang="zh-TW" sz="2200" dirty="0" smtClean="0"/>
              <a:t>1947</a:t>
            </a:r>
            <a:r>
              <a:rPr lang="zh-TW" altLang="en-US" sz="2200" dirty="0" smtClean="0"/>
              <a:t>年拍攝有</a:t>
            </a:r>
            <a:r>
              <a:rPr lang="en-US" altLang="zh-TW" sz="2200" dirty="0" smtClean="0"/>
              <a:t>2</a:t>
            </a:r>
            <a:r>
              <a:rPr lang="zh-TW" altLang="en-US" sz="2200" dirty="0" smtClean="0"/>
              <a:t>卷，</a:t>
            </a:r>
            <a:r>
              <a:rPr lang="en-US" altLang="zh-TW" sz="2200" dirty="0" smtClean="0"/>
              <a:t>1951</a:t>
            </a:r>
            <a:r>
              <a:rPr lang="zh-TW" altLang="en-US" sz="2200" dirty="0" smtClean="0"/>
              <a:t>年及</a:t>
            </a:r>
            <a:r>
              <a:rPr lang="en-US" altLang="zh-TW" sz="2200" dirty="0" smtClean="0"/>
              <a:t>1959</a:t>
            </a:r>
            <a:r>
              <a:rPr lang="zh-TW" altLang="en-US" sz="2200" dirty="0" smtClean="0"/>
              <a:t>年拍攝各</a:t>
            </a:r>
            <a:r>
              <a:rPr lang="en-US" altLang="zh-TW" sz="2200" dirty="0" smtClean="0"/>
              <a:t>1</a:t>
            </a:r>
            <a:r>
              <a:rPr lang="zh-TW" altLang="en-US" sz="2200" dirty="0" smtClean="0"/>
              <a:t>卷。</a:t>
            </a:r>
            <a:endParaRPr lang="en-US" altLang="zh-TW" sz="2200" dirty="0" smtClean="0"/>
          </a:p>
          <a:p>
            <a:pPr marL="239713" indent="-273050" eaLnBrk="1" hangingPunct="1">
              <a:lnSpc>
                <a:spcPct val="80000"/>
              </a:lnSpc>
              <a:defRPr/>
            </a:pPr>
            <a:endParaRPr lang="en-US" altLang="zh-TW" sz="2600" dirty="0" smtClean="0"/>
          </a:p>
          <a:p>
            <a:pPr marL="639763" lvl="1" indent="-273050" eaLnBrk="1" hangingPunct="1">
              <a:lnSpc>
                <a:spcPct val="80000"/>
              </a:lnSpc>
              <a:defRPr/>
            </a:pPr>
            <a:endParaRPr lang="zh-TW" altLang="en-US" sz="2200" dirty="0" smtClean="0"/>
          </a:p>
          <a:p>
            <a:pPr marL="273050" indent="-273050" eaLnBrk="1" hangingPunct="1">
              <a:lnSpc>
                <a:spcPct val="80000"/>
              </a:lnSpc>
              <a:buClr>
                <a:srgbClr val="E6820A"/>
              </a:buClr>
              <a:buFontTx/>
              <a:buChar char="–"/>
              <a:defRPr/>
            </a:pPr>
            <a:endParaRPr lang="zh-TW" altLang="en-US" sz="2200" dirty="0" smtClean="0"/>
          </a:p>
        </p:txBody>
      </p:sp>
      <p:sp>
        <p:nvSpPr>
          <p:cNvPr id="197636" name="Rectangle 5"/>
          <p:cNvSpPr>
            <a:spLocks/>
          </p:cNvSpPr>
          <p:nvPr/>
        </p:nvSpPr>
        <p:spPr bwMode="auto">
          <a:xfrm>
            <a:off x="611188" y="5313363"/>
            <a:ext cx="7467600" cy="1316037"/>
          </a:xfrm>
          <a:prstGeom prst="rect">
            <a:avLst/>
          </a:prstGeom>
          <a:noFill/>
          <a:ln w="9525">
            <a:noFill/>
            <a:miter lim="800000"/>
            <a:headEnd/>
            <a:tailEnd/>
          </a:ln>
        </p:spPr>
        <p:txBody>
          <a:bodyPr lIns="91422" tIns="45711" rIns="91422" bIns="45711"/>
          <a:lstStyle/>
          <a:p>
            <a:pPr marL="273050" indent="-273050">
              <a:spcBef>
                <a:spcPts val="600"/>
              </a:spcBef>
              <a:buClr>
                <a:schemeClr val="accent1"/>
              </a:buClr>
              <a:buSzPct val="70000"/>
              <a:buFont typeface="Wingdings" pitchFamily="2" charset="2"/>
              <a:buChar char=""/>
              <a:defRPr/>
            </a:pPr>
            <a:endParaRPr lang="zh-TW" altLang="en-US">
              <a:effectLst>
                <a:outerShdw blurRad="38100" dist="38100" dir="2700000" algn="tl">
                  <a:srgbClr val="C0C0C0"/>
                </a:outerShdw>
              </a:effectLst>
              <a:ea typeface="標楷體" pitchFamily="65" charset="-120"/>
            </a:endParaRPr>
          </a:p>
          <a:p>
            <a:pPr marL="273050" indent="-273050">
              <a:spcBef>
                <a:spcPts val="600"/>
              </a:spcBef>
              <a:buClr>
                <a:schemeClr val="accent1"/>
              </a:buClr>
              <a:buSzPct val="70000"/>
              <a:buFont typeface="Wingdings" pitchFamily="2" charset="2"/>
              <a:buChar char=""/>
              <a:defRPr/>
            </a:pPr>
            <a:endParaRPr kumimoji="0" lang="zh-TW" altLang="en-US" sz="2300">
              <a:latin typeface="Rockwell" pitchFamily="18" charset="0"/>
              <a:ea typeface="標楷體" pitchFamily="65" charset="-120"/>
            </a:endParaRPr>
          </a:p>
        </p:txBody>
      </p:sp>
      <p:sp>
        <p:nvSpPr>
          <p:cNvPr id="12292" name="投影片編號版面配置區 3"/>
          <p:cNvSpPr txBox="1">
            <a:spLocks noGrp="1"/>
          </p:cNvSpPr>
          <p:nvPr/>
        </p:nvSpPr>
        <p:spPr bwMode="auto">
          <a:xfrm>
            <a:off x="8129588" y="6148388"/>
            <a:ext cx="609600" cy="520700"/>
          </a:xfrm>
          <a:prstGeom prst="rect">
            <a:avLst/>
          </a:prstGeom>
          <a:noFill/>
          <a:ln>
            <a:miter lim="800000"/>
            <a:headEnd/>
            <a:tailEnd/>
          </a:ln>
        </p:spPr>
        <p:txBody>
          <a:bodyPr lIns="91422" tIns="45711" rIns="91422" bIns="45711" anchor="ctr"/>
          <a:lstStyle/>
          <a:p>
            <a:pPr algn="ctr" defTabSz="912813">
              <a:defRPr/>
            </a:pPr>
            <a:fld id="{79629933-18BD-4817-B4DB-D994AF4BA8A8}" type="slidenum">
              <a:rPr kumimoji="0" lang="zh-TW" altLang="en-US" sz="1400">
                <a:solidFill>
                  <a:srgbClr val="FFFFFF"/>
                </a:solidFill>
                <a:latin typeface="+mn-lt"/>
                <a:ea typeface="+mn-ea"/>
              </a:rPr>
              <a:pPr algn="ctr" defTabSz="912813">
                <a:defRPr/>
              </a:pPr>
              <a:t>24</a:t>
            </a:fld>
            <a:endParaRPr kumimoji="0" lang="en-US" altLang="zh-TW" sz="1400">
              <a:solidFill>
                <a:srgbClr val="FFFFFF"/>
              </a:solidFill>
              <a:latin typeface="+mn-lt"/>
              <a:ea typeface="+mn-ea"/>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8"/>
          <p:cNvSpPr>
            <a:spLocks noGrp="1" noChangeArrowheads="1"/>
          </p:cNvSpPr>
          <p:nvPr>
            <p:ph type="sldNum" sz="quarter" idx="12"/>
          </p:nvPr>
        </p:nvSpPr>
        <p:spPr>
          <a:xfrm>
            <a:off x="457200" y="6245225"/>
            <a:ext cx="2133600" cy="476250"/>
          </a:xfrm>
          <a:noFill/>
        </p:spPr>
        <p:txBody>
          <a:bodyPr/>
          <a:lstStyle/>
          <a:p>
            <a:pPr algn="l"/>
            <a:fld id="{3B525DA2-18DC-454A-9A02-DB8ADC21BB5C}" type="slidenum">
              <a:rPr lang="zh-TW" altLang="en-US" smtClean="0">
                <a:latin typeface="Arial" pitchFamily="34" charset="0"/>
              </a:rPr>
              <a:pPr algn="l"/>
              <a:t>25</a:t>
            </a:fld>
            <a:endParaRPr lang="en-US" altLang="zh-TW" smtClean="0">
              <a:latin typeface="Arial" pitchFamily="34" charset="0"/>
            </a:endParaRPr>
          </a:p>
        </p:txBody>
      </p:sp>
      <p:sp>
        <p:nvSpPr>
          <p:cNvPr id="23555" name="Rectangle 3"/>
          <p:cNvSpPr>
            <a:spLocks noGrp="1" noChangeArrowheads="1"/>
          </p:cNvSpPr>
          <p:nvPr>
            <p:ph type="body" idx="1"/>
          </p:nvPr>
        </p:nvSpPr>
        <p:spPr>
          <a:xfrm>
            <a:off x="863600" y="1270000"/>
            <a:ext cx="8388350" cy="4967288"/>
          </a:xfrm>
        </p:spPr>
        <p:txBody>
          <a:bodyPr/>
          <a:lstStyle/>
          <a:p>
            <a:pPr eaLnBrk="1" hangingPunct="1"/>
            <a:r>
              <a:rPr lang="zh-TW" altLang="en-US" sz="2400" smtClean="0"/>
              <a:t>查詢系統網址：</a:t>
            </a:r>
            <a:r>
              <a:rPr lang="en-US" altLang="zh-TW" sz="2400" smtClean="0"/>
              <a:t>http://gissrv4.sinica.edu.tw/gis/fpmtw.aspx </a:t>
            </a:r>
            <a:endParaRPr lang="zh-TW" altLang="en-US" sz="2400" smtClean="0"/>
          </a:p>
          <a:p>
            <a:pPr eaLnBrk="1" hangingPunct="1"/>
            <a:endParaRPr lang="zh-TW" altLang="en-US" sz="1800" b="0" smtClean="0"/>
          </a:p>
        </p:txBody>
      </p:sp>
      <p:pic>
        <p:nvPicPr>
          <p:cNvPr id="23556" name="Picture 4"/>
          <p:cNvPicPr>
            <a:picLocks noChangeAspect="1" noChangeArrowheads="1"/>
          </p:cNvPicPr>
          <p:nvPr/>
        </p:nvPicPr>
        <p:blipFill>
          <a:blip r:embed="rId3" cstate="print"/>
          <a:srcRect/>
          <a:stretch>
            <a:fillRect/>
          </a:stretch>
        </p:blipFill>
        <p:spPr bwMode="auto">
          <a:xfrm>
            <a:off x="1333500" y="1868488"/>
            <a:ext cx="7559675" cy="4873625"/>
          </a:xfrm>
          <a:prstGeom prst="rect">
            <a:avLst/>
          </a:prstGeom>
          <a:noFill/>
          <a:ln w="9525">
            <a:noFill/>
            <a:miter lim="800000"/>
            <a:headEnd/>
            <a:tailEnd/>
          </a:ln>
        </p:spPr>
      </p:pic>
      <p:sp>
        <p:nvSpPr>
          <p:cNvPr id="23557" name="Rectangle 2"/>
          <p:cNvSpPr>
            <a:spLocks noGrp="1"/>
          </p:cNvSpPr>
          <p:nvPr>
            <p:ph type="title" idx="4294967295"/>
          </p:nvPr>
        </p:nvSpPr>
        <p:spPr bwMode="auto">
          <a:xfrm>
            <a:off x="1187450" y="620713"/>
            <a:ext cx="7740650" cy="720725"/>
          </a:xfrm>
          <a:prstGeom prst="rect">
            <a:avLst/>
          </a:prstGeom>
          <a:noFill/>
          <a:ln>
            <a:miter lim="800000"/>
            <a:headEnd/>
            <a:tailEnd/>
          </a:ln>
        </p:spPr>
        <p:txBody>
          <a:bodyPr lIns="91422" tIns="45711" rIns="91422" bIns="45711" anchor="b"/>
          <a:lstStyle/>
          <a:p>
            <a:pPr eaLnBrk="1" hangingPunct="1"/>
            <a:r>
              <a:rPr lang="zh-TW" altLang="en-US" sz="4000" smtClean="0"/>
              <a:t>美國國家檔案館典藏臺灣舊航空照片查詢系統</a:t>
            </a:r>
            <a:r>
              <a:rPr lang="en-US" altLang="zh-TW" sz="4000" smtClean="0"/>
              <a:t>(2/4)</a:t>
            </a:r>
            <a:r>
              <a:rPr lang="zh-TW" altLang="en-US" sz="4000" smtClean="0"/>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8"/>
          <p:cNvSpPr>
            <a:spLocks noGrp="1" noChangeArrowheads="1"/>
          </p:cNvSpPr>
          <p:nvPr>
            <p:ph type="sldNum" sz="quarter" idx="12"/>
          </p:nvPr>
        </p:nvSpPr>
        <p:spPr>
          <a:xfrm>
            <a:off x="457200" y="6245225"/>
            <a:ext cx="2133600" cy="476250"/>
          </a:xfrm>
          <a:noFill/>
        </p:spPr>
        <p:txBody>
          <a:bodyPr/>
          <a:lstStyle/>
          <a:p>
            <a:pPr algn="l"/>
            <a:fld id="{173656DE-C8F6-4B72-82EA-26BB93EEBE69}" type="slidenum">
              <a:rPr lang="zh-TW" altLang="en-US" smtClean="0">
                <a:latin typeface="Arial" pitchFamily="34" charset="0"/>
              </a:rPr>
              <a:pPr algn="l"/>
              <a:t>26</a:t>
            </a:fld>
            <a:endParaRPr lang="en-US" altLang="zh-TW" smtClean="0">
              <a:latin typeface="Arial" pitchFamily="34" charset="0"/>
            </a:endParaRPr>
          </a:p>
        </p:txBody>
      </p:sp>
      <p:sp>
        <p:nvSpPr>
          <p:cNvPr id="24579" name="Rectangle 3"/>
          <p:cNvSpPr>
            <a:spLocks noGrp="1" noChangeArrowheads="1"/>
          </p:cNvSpPr>
          <p:nvPr>
            <p:ph type="body" idx="1"/>
          </p:nvPr>
        </p:nvSpPr>
        <p:spPr>
          <a:xfrm>
            <a:off x="358775" y="908050"/>
            <a:ext cx="7653338" cy="4967288"/>
          </a:xfrm>
        </p:spPr>
        <p:txBody>
          <a:bodyPr/>
          <a:lstStyle/>
          <a:p>
            <a:pPr eaLnBrk="1" hangingPunct="1"/>
            <a:endParaRPr lang="zh-TW" altLang="en-US" sz="1600" smtClean="0"/>
          </a:p>
          <a:p>
            <a:pPr eaLnBrk="1" hangingPunct="1"/>
            <a:endParaRPr lang="zh-TW" altLang="en-US" sz="1800" b="0" smtClean="0"/>
          </a:p>
        </p:txBody>
      </p:sp>
      <p:pic>
        <p:nvPicPr>
          <p:cNvPr id="24580" name="Picture 4"/>
          <p:cNvPicPr>
            <a:picLocks noChangeAspect="1" noChangeArrowheads="1"/>
          </p:cNvPicPr>
          <p:nvPr/>
        </p:nvPicPr>
        <p:blipFill>
          <a:blip r:embed="rId3" cstate="print"/>
          <a:srcRect/>
          <a:stretch>
            <a:fillRect/>
          </a:stretch>
        </p:blipFill>
        <p:spPr bwMode="auto">
          <a:xfrm>
            <a:off x="431800" y="1665288"/>
            <a:ext cx="2952750" cy="1903412"/>
          </a:xfrm>
          <a:prstGeom prst="rect">
            <a:avLst/>
          </a:prstGeom>
          <a:noFill/>
          <a:ln w="9525">
            <a:noFill/>
            <a:miter lim="800000"/>
            <a:headEnd/>
            <a:tailEnd/>
          </a:ln>
        </p:spPr>
      </p:pic>
      <p:pic>
        <p:nvPicPr>
          <p:cNvPr id="24581" name="Picture 5"/>
          <p:cNvPicPr>
            <a:picLocks noChangeAspect="1" noChangeArrowheads="1"/>
          </p:cNvPicPr>
          <p:nvPr/>
        </p:nvPicPr>
        <p:blipFill>
          <a:blip r:embed="rId4" cstate="print"/>
          <a:srcRect/>
          <a:stretch>
            <a:fillRect/>
          </a:stretch>
        </p:blipFill>
        <p:spPr bwMode="auto">
          <a:xfrm>
            <a:off x="3563938" y="1700213"/>
            <a:ext cx="3152775" cy="1895475"/>
          </a:xfrm>
          <a:prstGeom prst="rect">
            <a:avLst/>
          </a:prstGeom>
          <a:noFill/>
          <a:ln w="9525">
            <a:noFill/>
            <a:miter lim="800000"/>
            <a:headEnd/>
            <a:tailEnd/>
          </a:ln>
        </p:spPr>
      </p:pic>
      <p:pic>
        <p:nvPicPr>
          <p:cNvPr id="24582" name="Picture 6"/>
          <p:cNvPicPr>
            <a:picLocks noChangeAspect="1" noChangeArrowheads="1"/>
          </p:cNvPicPr>
          <p:nvPr/>
        </p:nvPicPr>
        <p:blipFill>
          <a:blip r:embed="rId5" cstate="print"/>
          <a:srcRect/>
          <a:stretch>
            <a:fillRect/>
          </a:stretch>
        </p:blipFill>
        <p:spPr bwMode="auto">
          <a:xfrm>
            <a:off x="5651500" y="1700213"/>
            <a:ext cx="3162300" cy="1905000"/>
          </a:xfrm>
          <a:prstGeom prst="rect">
            <a:avLst/>
          </a:prstGeom>
          <a:noFill/>
          <a:ln w="9525">
            <a:noFill/>
            <a:miter lim="800000"/>
            <a:headEnd/>
            <a:tailEnd/>
          </a:ln>
        </p:spPr>
      </p:pic>
      <p:pic>
        <p:nvPicPr>
          <p:cNvPr id="24583" name="Picture 7"/>
          <p:cNvPicPr>
            <a:picLocks noChangeAspect="1" noChangeArrowheads="1"/>
          </p:cNvPicPr>
          <p:nvPr/>
        </p:nvPicPr>
        <p:blipFill>
          <a:blip r:embed="rId6" cstate="print"/>
          <a:srcRect/>
          <a:stretch>
            <a:fillRect/>
          </a:stretch>
        </p:blipFill>
        <p:spPr bwMode="auto">
          <a:xfrm>
            <a:off x="250825" y="3968750"/>
            <a:ext cx="8715375" cy="2667000"/>
          </a:xfrm>
          <a:prstGeom prst="rect">
            <a:avLst/>
          </a:prstGeom>
          <a:noFill/>
          <a:ln w="9525">
            <a:noFill/>
            <a:miter lim="800000"/>
            <a:headEnd/>
            <a:tailEnd/>
          </a:ln>
        </p:spPr>
      </p:pic>
      <p:sp>
        <p:nvSpPr>
          <p:cNvPr id="24584" name="Rectangle 2"/>
          <p:cNvSpPr>
            <a:spLocks noGrp="1"/>
          </p:cNvSpPr>
          <p:nvPr>
            <p:ph type="title" idx="4294967295"/>
          </p:nvPr>
        </p:nvSpPr>
        <p:spPr bwMode="auto">
          <a:xfrm>
            <a:off x="1187450" y="620713"/>
            <a:ext cx="7740650" cy="720725"/>
          </a:xfrm>
          <a:prstGeom prst="rect">
            <a:avLst/>
          </a:prstGeom>
          <a:noFill/>
          <a:ln>
            <a:miter lim="800000"/>
            <a:headEnd/>
            <a:tailEnd/>
          </a:ln>
        </p:spPr>
        <p:txBody>
          <a:bodyPr lIns="91422" tIns="45711" rIns="91422" bIns="45711" anchor="b"/>
          <a:lstStyle/>
          <a:p>
            <a:pPr eaLnBrk="1" hangingPunct="1"/>
            <a:r>
              <a:rPr lang="zh-TW" altLang="en-US" sz="4000" smtClean="0"/>
              <a:t>美國國家檔案館典藏臺灣舊航空照片查詢系統</a:t>
            </a:r>
            <a:r>
              <a:rPr lang="en-US" altLang="zh-TW" sz="4000" smtClean="0"/>
              <a:t>(3/4)</a:t>
            </a:r>
            <a:r>
              <a:rPr lang="zh-TW" altLang="en-US" sz="4000" smtClean="0"/>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8"/>
          <p:cNvSpPr>
            <a:spLocks noGrp="1" noChangeArrowheads="1"/>
          </p:cNvSpPr>
          <p:nvPr>
            <p:ph type="sldNum" sz="quarter" idx="12"/>
          </p:nvPr>
        </p:nvSpPr>
        <p:spPr>
          <a:xfrm>
            <a:off x="457200" y="6245225"/>
            <a:ext cx="2133600" cy="476250"/>
          </a:xfrm>
          <a:noFill/>
        </p:spPr>
        <p:txBody>
          <a:bodyPr/>
          <a:lstStyle/>
          <a:p>
            <a:pPr algn="l"/>
            <a:fld id="{79FF2F4E-5A36-4961-A1AF-1CC3760AE680}" type="slidenum">
              <a:rPr lang="zh-TW" altLang="en-US" smtClean="0">
                <a:latin typeface="Arial" pitchFamily="34" charset="0"/>
              </a:rPr>
              <a:pPr algn="l"/>
              <a:t>27</a:t>
            </a:fld>
            <a:endParaRPr lang="en-US" altLang="zh-TW" smtClean="0">
              <a:latin typeface="Arial" pitchFamily="34" charset="0"/>
            </a:endParaRPr>
          </a:p>
        </p:txBody>
      </p:sp>
      <p:sp>
        <p:nvSpPr>
          <p:cNvPr id="25603" name="Rectangle 3"/>
          <p:cNvSpPr>
            <a:spLocks noGrp="1" noChangeArrowheads="1"/>
          </p:cNvSpPr>
          <p:nvPr>
            <p:ph type="body" idx="1"/>
          </p:nvPr>
        </p:nvSpPr>
        <p:spPr/>
        <p:txBody>
          <a:bodyPr/>
          <a:lstStyle/>
          <a:p>
            <a:pPr eaLnBrk="1" hangingPunct="1"/>
            <a:endParaRPr lang="zh-TW" altLang="en-US" smtClean="0"/>
          </a:p>
        </p:txBody>
      </p:sp>
      <p:pic>
        <p:nvPicPr>
          <p:cNvPr id="25604" name="Picture 4"/>
          <p:cNvPicPr>
            <a:picLocks noChangeAspect="1" noChangeArrowheads="1"/>
          </p:cNvPicPr>
          <p:nvPr/>
        </p:nvPicPr>
        <p:blipFill>
          <a:blip r:embed="rId3" cstate="print"/>
          <a:srcRect/>
          <a:stretch>
            <a:fillRect/>
          </a:stretch>
        </p:blipFill>
        <p:spPr bwMode="auto">
          <a:xfrm>
            <a:off x="179388" y="1592263"/>
            <a:ext cx="4213225" cy="3911600"/>
          </a:xfrm>
          <a:prstGeom prst="rect">
            <a:avLst/>
          </a:prstGeom>
          <a:noFill/>
          <a:ln w="9525">
            <a:noFill/>
            <a:miter lim="800000"/>
            <a:headEnd/>
            <a:tailEnd/>
          </a:ln>
        </p:spPr>
      </p:pic>
      <p:pic>
        <p:nvPicPr>
          <p:cNvPr id="25605" name="Picture 5"/>
          <p:cNvPicPr>
            <a:picLocks noChangeAspect="1" noChangeArrowheads="1"/>
          </p:cNvPicPr>
          <p:nvPr/>
        </p:nvPicPr>
        <p:blipFill>
          <a:blip r:embed="rId4" cstate="print">
            <a:lum contrast="42000"/>
          </a:blip>
          <a:srcRect/>
          <a:stretch>
            <a:fillRect/>
          </a:stretch>
        </p:blipFill>
        <p:spPr bwMode="auto">
          <a:xfrm>
            <a:off x="4572000" y="1557338"/>
            <a:ext cx="4281488" cy="3971925"/>
          </a:xfrm>
          <a:prstGeom prst="rect">
            <a:avLst/>
          </a:prstGeom>
          <a:noFill/>
          <a:ln w="9525">
            <a:noFill/>
            <a:miter lim="800000"/>
            <a:headEnd/>
            <a:tailEnd/>
          </a:ln>
        </p:spPr>
      </p:pic>
      <p:sp>
        <p:nvSpPr>
          <p:cNvPr id="25606" name="文字方塊 6"/>
          <p:cNvSpPr txBox="1">
            <a:spLocks noChangeArrowheads="1"/>
          </p:cNvSpPr>
          <p:nvPr/>
        </p:nvSpPr>
        <p:spPr bwMode="auto">
          <a:xfrm>
            <a:off x="2700338" y="6165850"/>
            <a:ext cx="4491037" cy="460375"/>
          </a:xfrm>
          <a:prstGeom prst="rect">
            <a:avLst/>
          </a:prstGeom>
          <a:noFill/>
          <a:ln w="9525">
            <a:noFill/>
            <a:miter lim="800000"/>
            <a:headEnd/>
            <a:tailEnd/>
          </a:ln>
        </p:spPr>
        <p:txBody>
          <a:bodyPr wrap="none">
            <a:spAutoFit/>
          </a:bodyPr>
          <a:lstStyle/>
          <a:p>
            <a:r>
              <a:rPr lang="zh-TW" altLang="en-US"/>
              <a:t>利用 </a:t>
            </a:r>
            <a:r>
              <a:rPr lang="en-US" altLang="zh-TW"/>
              <a:t>Google Earth</a:t>
            </a:r>
            <a:r>
              <a:rPr lang="zh-TW" altLang="en-US"/>
              <a:t>瀏覽涵蓋範圍</a:t>
            </a:r>
          </a:p>
        </p:txBody>
      </p:sp>
      <p:sp>
        <p:nvSpPr>
          <p:cNvPr id="25607" name="Rectangle 2"/>
          <p:cNvSpPr>
            <a:spLocks noGrp="1"/>
          </p:cNvSpPr>
          <p:nvPr>
            <p:ph type="title" idx="4294967295"/>
          </p:nvPr>
        </p:nvSpPr>
        <p:spPr bwMode="auto">
          <a:xfrm>
            <a:off x="1187450" y="620713"/>
            <a:ext cx="7740650" cy="720725"/>
          </a:xfrm>
          <a:prstGeom prst="rect">
            <a:avLst/>
          </a:prstGeom>
          <a:noFill/>
          <a:ln>
            <a:miter lim="800000"/>
            <a:headEnd/>
            <a:tailEnd/>
          </a:ln>
        </p:spPr>
        <p:txBody>
          <a:bodyPr lIns="91422" tIns="45711" rIns="91422" bIns="45711" anchor="b"/>
          <a:lstStyle/>
          <a:p>
            <a:pPr eaLnBrk="1" hangingPunct="1"/>
            <a:r>
              <a:rPr lang="zh-TW" altLang="en-US" sz="4000" smtClean="0"/>
              <a:t>美國國家檔案館典藏臺灣舊航空照片查詢系統</a:t>
            </a:r>
            <a:r>
              <a:rPr lang="en-US" altLang="zh-TW" sz="4000" smtClean="0"/>
              <a:t>(4/4)</a:t>
            </a:r>
            <a:r>
              <a:rPr lang="zh-TW" altLang="en-US" sz="4000" smtClean="0"/>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p:cNvSpPr>
            <a:spLocks noGrp="1" noChangeArrowheads="1"/>
          </p:cNvSpPr>
          <p:nvPr>
            <p:ph type="sldNum" sz="quarter" idx="12"/>
          </p:nvPr>
        </p:nvSpPr>
        <p:spPr>
          <a:xfrm>
            <a:off x="457200" y="6245225"/>
            <a:ext cx="2133600" cy="476250"/>
          </a:xfrm>
          <a:noFill/>
        </p:spPr>
        <p:txBody>
          <a:bodyPr/>
          <a:lstStyle/>
          <a:p>
            <a:pPr algn="l"/>
            <a:fld id="{09C1E976-9756-4C30-9F80-6D237A624CBE}" type="slidenum">
              <a:rPr lang="zh-TW" altLang="en-US" smtClean="0">
                <a:latin typeface="Arial" pitchFamily="34" charset="0"/>
              </a:rPr>
              <a:pPr algn="l"/>
              <a:t>28</a:t>
            </a:fld>
            <a:endParaRPr lang="en-US" altLang="zh-TW" smtClean="0">
              <a:latin typeface="Arial" pitchFamily="34" charset="0"/>
            </a:endParaRPr>
          </a:p>
        </p:txBody>
      </p:sp>
      <p:sp>
        <p:nvSpPr>
          <p:cNvPr id="26627"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圖片說明</a:t>
            </a:r>
          </a:p>
        </p:txBody>
      </p:sp>
      <p:pic>
        <p:nvPicPr>
          <p:cNvPr id="26628" name="Picture 3"/>
          <p:cNvPicPr preferRelativeResize="0">
            <a:picLocks noChangeAspect="1" noChangeArrowheads="1"/>
          </p:cNvPicPr>
          <p:nvPr/>
        </p:nvPicPr>
        <p:blipFill>
          <a:blip r:embed="rId3" cstate="print"/>
          <a:srcRect/>
          <a:stretch>
            <a:fillRect/>
          </a:stretch>
        </p:blipFill>
        <p:spPr bwMode="auto">
          <a:xfrm>
            <a:off x="250825" y="225425"/>
            <a:ext cx="2774950" cy="5868988"/>
          </a:xfrm>
          <a:prstGeom prst="rect">
            <a:avLst/>
          </a:prstGeom>
          <a:noFill/>
          <a:ln w="9525">
            <a:noFill/>
            <a:miter lim="800000"/>
            <a:headEnd/>
            <a:tailEnd/>
          </a:ln>
        </p:spPr>
      </p:pic>
      <p:sp>
        <p:nvSpPr>
          <p:cNvPr id="26629" name="Rectangle 4"/>
          <p:cNvSpPr>
            <a:spLocks noChangeArrowheads="1"/>
          </p:cNvSpPr>
          <p:nvPr/>
        </p:nvSpPr>
        <p:spPr bwMode="auto">
          <a:xfrm>
            <a:off x="395288" y="384175"/>
            <a:ext cx="2463800" cy="2220913"/>
          </a:xfrm>
          <a:prstGeom prst="rect">
            <a:avLst/>
          </a:prstGeom>
          <a:noFill/>
          <a:ln w="9525" algn="ctr">
            <a:solidFill>
              <a:srgbClr val="FF0000"/>
            </a:solidFill>
            <a:miter lim="800000"/>
            <a:headEnd/>
            <a:tailEnd/>
          </a:ln>
        </p:spPr>
        <p:txBody>
          <a:bodyPr/>
          <a:lstStyle/>
          <a:p>
            <a:endParaRPr lang="zh-TW" altLang="en-US"/>
          </a:p>
        </p:txBody>
      </p:sp>
      <p:sp>
        <p:nvSpPr>
          <p:cNvPr id="26630" name="Text Box 5"/>
          <p:cNvSpPr txBox="1">
            <a:spLocks noChangeArrowheads="1"/>
          </p:cNvSpPr>
          <p:nvPr/>
        </p:nvSpPr>
        <p:spPr bwMode="auto">
          <a:xfrm>
            <a:off x="541338" y="5583238"/>
            <a:ext cx="1014412" cy="476250"/>
          </a:xfrm>
          <a:prstGeom prst="rect">
            <a:avLst/>
          </a:prstGeom>
          <a:noFill/>
          <a:ln w="9525" algn="ctr">
            <a:noFill/>
            <a:miter lim="800000"/>
            <a:headEnd/>
            <a:tailEnd/>
          </a:ln>
        </p:spPr>
        <p:txBody>
          <a:bodyPr/>
          <a:lstStyle/>
          <a:p>
            <a:r>
              <a:rPr lang="zh-TW" altLang="en-US" sz="1200">
                <a:solidFill>
                  <a:srgbClr val="000000"/>
                </a:solidFill>
              </a:rPr>
              <a:t>勒使街道</a:t>
            </a:r>
            <a:endParaRPr lang="zh-TW" altLang="en-US" sz="1800">
              <a:latin typeface="Arial" pitchFamily="34" charset="0"/>
            </a:endParaRPr>
          </a:p>
        </p:txBody>
      </p:sp>
      <p:sp>
        <p:nvSpPr>
          <p:cNvPr id="26631" name="Line 6"/>
          <p:cNvSpPr>
            <a:spLocks noChangeShapeType="1"/>
          </p:cNvSpPr>
          <p:nvPr/>
        </p:nvSpPr>
        <p:spPr bwMode="auto">
          <a:xfrm flipH="1" flipV="1">
            <a:off x="685800" y="5265738"/>
            <a:ext cx="144463" cy="317500"/>
          </a:xfrm>
          <a:prstGeom prst="line">
            <a:avLst/>
          </a:prstGeom>
          <a:noFill/>
          <a:ln w="9525">
            <a:solidFill>
              <a:srgbClr val="000000"/>
            </a:solidFill>
            <a:round/>
            <a:headEnd/>
            <a:tailEnd type="triangle" w="med" len="med"/>
          </a:ln>
        </p:spPr>
        <p:txBody>
          <a:bodyPr/>
          <a:lstStyle/>
          <a:p>
            <a:endParaRPr lang="zh-TW" altLang="en-US"/>
          </a:p>
        </p:txBody>
      </p:sp>
      <p:sp>
        <p:nvSpPr>
          <p:cNvPr id="26632" name="Text Box 7"/>
          <p:cNvSpPr txBox="1">
            <a:spLocks noChangeArrowheads="1"/>
          </p:cNvSpPr>
          <p:nvPr/>
        </p:nvSpPr>
        <p:spPr bwMode="auto">
          <a:xfrm>
            <a:off x="250825" y="6237288"/>
            <a:ext cx="4348163" cy="317500"/>
          </a:xfrm>
          <a:prstGeom prst="rect">
            <a:avLst/>
          </a:prstGeom>
          <a:noFill/>
          <a:ln w="9525" algn="ctr">
            <a:noFill/>
            <a:miter lim="800000"/>
            <a:headEnd/>
            <a:tailEnd/>
          </a:ln>
        </p:spPr>
        <p:txBody>
          <a:bodyPr lIns="0" tIns="0" rIns="0" bIns="0"/>
          <a:lstStyle/>
          <a:p>
            <a:r>
              <a:rPr lang="zh-TW" altLang="en-US" sz="1000"/>
              <a:t>航照編號：</a:t>
            </a:r>
            <a:r>
              <a:rPr lang="en-US" altLang="zh-TW" sz="1000"/>
              <a:t>6PG/36PS/5M168-Z-3 23(1945</a:t>
            </a:r>
            <a:r>
              <a:rPr lang="zh-TW" altLang="en-US" sz="1000"/>
              <a:t>年</a:t>
            </a:r>
            <a:r>
              <a:rPr lang="en-US" altLang="zh-TW" sz="1000"/>
              <a:t>6</a:t>
            </a:r>
            <a:r>
              <a:rPr lang="zh-TW" altLang="en-US" sz="1000"/>
              <a:t>月</a:t>
            </a:r>
            <a:r>
              <a:rPr lang="en-US" altLang="zh-TW" sz="1000"/>
              <a:t>17</a:t>
            </a:r>
            <a:r>
              <a:rPr lang="zh-TW" altLang="en-US" sz="1000"/>
              <a:t>日拍攝</a:t>
            </a:r>
            <a:r>
              <a:rPr lang="en-US" altLang="zh-TW" sz="1000"/>
              <a:t>)</a:t>
            </a:r>
            <a:endParaRPr lang="en-US" altLang="zh-TW" sz="1800">
              <a:latin typeface="Arial" pitchFamily="34" charset="0"/>
            </a:endParaRPr>
          </a:p>
        </p:txBody>
      </p:sp>
      <p:sp>
        <p:nvSpPr>
          <p:cNvPr id="26633" name="Rectangle 8"/>
          <p:cNvSpPr>
            <a:spLocks noChangeArrowheads="1"/>
          </p:cNvSpPr>
          <p:nvPr/>
        </p:nvSpPr>
        <p:spPr bwMode="auto">
          <a:xfrm>
            <a:off x="4572000" y="5192713"/>
            <a:ext cx="4572000" cy="1465262"/>
          </a:xfrm>
          <a:prstGeom prst="rect">
            <a:avLst/>
          </a:prstGeom>
          <a:noFill/>
          <a:ln w="9525">
            <a:noFill/>
            <a:miter lim="800000"/>
            <a:headEnd/>
            <a:tailEnd/>
          </a:ln>
        </p:spPr>
        <p:txBody>
          <a:bodyPr>
            <a:spAutoFit/>
          </a:bodyPr>
          <a:lstStyle/>
          <a:p>
            <a:r>
              <a:rPr lang="en-US" altLang="zh-TW" sz="1800"/>
              <a:t>1.</a:t>
            </a:r>
            <a:r>
              <a:rPr lang="zh-TW" altLang="en-US" sz="1800"/>
              <a:t>台灣神社（今圓山飯店）</a:t>
            </a:r>
          </a:p>
          <a:p>
            <a:r>
              <a:rPr lang="en-US" altLang="zh-TW" sz="1800"/>
              <a:t>2.</a:t>
            </a:r>
            <a:r>
              <a:rPr lang="zh-TW" altLang="en-US" sz="1800"/>
              <a:t>台灣神宮新址（今圓山聯誼會）</a:t>
            </a:r>
          </a:p>
          <a:p>
            <a:r>
              <a:rPr lang="en-US" altLang="zh-TW" sz="1800"/>
              <a:t>3.</a:t>
            </a:r>
            <a:r>
              <a:rPr lang="zh-TW" altLang="en-US" sz="1800"/>
              <a:t>台灣護國神社（今大直忠烈祠）</a:t>
            </a:r>
          </a:p>
          <a:p>
            <a:r>
              <a:rPr lang="en-US" altLang="zh-TW" sz="1800"/>
              <a:t>4.</a:t>
            </a:r>
            <a:r>
              <a:rPr lang="zh-TW" altLang="en-US" sz="1800"/>
              <a:t>動物園（今兒童育樂中心）</a:t>
            </a:r>
          </a:p>
          <a:p>
            <a:r>
              <a:rPr lang="en-US" altLang="zh-TW" sz="1800"/>
              <a:t>5.</a:t>
            </a:r>
            <a:r>
              <a:rPr lang="zh-TW" altLang="en-US" sz="1800"/>
              <a:t>明治橋（今中山橋）。</a:t>
            </a:r>
          </a:p>
        </p:txBody>
      </p:sp>
      <p:sp>
        <p:nvSpPr>
          <p:cNvPr id="26634" name="Rectangle 9"/>
          <p:cNvSpPr>
            <a:spLocks noGrp="1" noChangeArrowheads="1"/>
          </p:cNvSpPr>
          <p:nvPr>
            <p:ph idx="1"/>
          </p:nvPr>
        </p:nvSpPr>
        <p:spPr/>
        <p:txBody>
          <a:bodyPr/>
          <a:lstStyle/>
          <a:p>
            <a:pPr eaLnBrk="1" hangingPunct="1"/>
            <a:endParaRPr lang="zh-TW" altLang="en-US" smtClean="0"/>
          </a:p>
        </p:txBody>
      </p:sp>
      <p:pic>
        <p:nvPicPr>
          <p:cNvPr id="26635" name="Picture 10"/>
          <p:cNvPicPr preferRelativeResize="0">
            <a:picLocks noChangeAspect="1" noChangeArrowheads="1"/>
          </p:cNvPicPr>
          <p:nvPr/>
        </p:nvPicPr>
        <p:blipFill>
          <a:blip r:embed="rId4" cstate="print"/>
          <a:srcRect/>
          <a:stretch>
            <a:fillRect/>
          </a:stretch>
        </p:blipFill>
        <p:spPr bwMode="auto">
          <a:xfrm>
            <a:off x="3348038" y="219075"/>
            <a:ext cx="5364162" cy="4697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8"/>
          <p:cNvSpPr>
            <a:spLocks noGrp="1" noChangeArrowheads="1"/>
          </p:cNvSpPr>
          <p:nvPr>
            <p:ph type="sldNum" sz="quarter" idx="12"/>
          </p:nvPr>
        </p:nvSpPr>
        <p:spPr>
          <a:xfrm>
            <a:off x="457200" y="6245225"/>
            <a:ext cx="2133600" cy="476250"/>
          </a:xfrm>
          <a:noFill/>
        </p:spPr>
        <p:txBody>
          <a:bodyPr/>
          <a:lstStyle/>
          <a:p>
            <a:pPr algn="l"/>
            <a:fld id="{8961CE50-D97D-4E12-AA00-15EA39C833E7}" type="slidenum">
              <a:rPr lang="zh-TW" altLang="en-US" smtClean="0">
                <a:latin typeface="Arial" pitchFamily="34" charset="0"/>
              </a:rPr>
              <a:pPr algn="l"/>
              <a:t>29</a:t>
            </a:fld>
            <a:endParaRPr lang="en-US" altLang="zh-TW" smtClean="0">
              <a:latin typeface="Arial" pitchFamily="34" charset="0"/>
            </a:endParaRPr>
          </a:p>
        </p:txBody>
      </p:sp>
      <p:pic>
        <p:nvPicPr>
          <p:cNvPr id="27651" name="Picture 2"/>
          <p:cNvPicPr>
            <a:picLocks noChangeAspect="1" noChangeArrowheads="1"/>
          </p:cNvPicPr>
          <p:nvPr/>
        </p:nvPicPr>
        <p:blipFill>
          <a:blip r:embed="rId2" cstate="print"/>
          <a:srcRect/>
          <a:stretch>
            <a:fillRect/>
          </a:stretch>
        </p:blipFill>
        <p:spPr bwMode="auto">
          <a:xfrm>
            <a:off x="3600450" y="800100"/>
            <a:ext cx="5184775" cy="4775200"/>
          </a:xfrm>
          <a:prstGeom prst="rect">
            <a:avLst/>
          </a:prstGeom>
          <a:noFill/>
          <a:ln w="9525">
            <a:noFill/>
            <a:miter lim="800000"/>
            <a:headEnd/>
            <a:tailEnd/>
          </a:ln>
        </p:spPr>
      </p:pic>
      <p:sp>
        <p:nvSpPr>
          <p:cNvPr id="27652" name="Oval 3"/>
          <p:cNvSpPr>
            <a:spLocks noChangeArrowheads="1"/>
          </p:cNvSpPr>
          <p:nvPr/>
        </p:nvSpPr>
        <p:spPr bwMode="auto">
          <a:xfrm>
            <a:off x="6084888" y="657225"/>
            <a:ext cx="1835150" cy="1835150"/>
          </a:xfrm>
          <a:prstGeom prst="ellipse">
            <a:avLst/>
          </a:prstGeom>
          <a:noFill/>
          <a:ln w="9525">
            <a:solidFill>
              <a:srgbClr val="FF0000"/>
            </a:solidFill>
            <a:round/>
            <a:headEnd/>
            <a:tailEnd/>
          </a:ln>
        </p:spPr>
        <p:txBody>
          <a:bodyPr wrap="none" anchor="ctr"/>
          <a:lstStyle/>
          <a:p>
            <a:endParaRPr lang="zh-TW" altLang="en-US"/>
          </a:p>
        </p:txBody>
      </p:sp>
      <p:sp>
        <p:nvSpPr>
          <p:cNvPr id="27653" name="Rectangle 4"/>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grpSp>
        <p:nvGrpSpPr>
          <p:cNvPr id="27654" name="Group 5"/>
          <p:cNvGrpSpPr>
            <a:grpSpLocks/>
          </p:cNvGrpSpPr>
          <p:nvPr/>
        </p:nvGrpSpPr>
        <p:grpSpPr bwMode="auto">
          <a:xfrm>
            <a:off x="358775" y="225425"/>
            <a:ext cx="3025775" cy="6084888"/>
            <a:chOff x="2665" y="164"/>
            <a:chExt cx="1906" cy="3833"/>
          </a:xfrm>
        </p:grpSpPr>
        <p:pic>
          <p:nvPicPr>
            <p:cNvPr id="27657" name="Picture 6"/>
            <p:cNvPicPr>
              <a:picLocks noChangeAspect="1" noChangeArrowheads="1"/>
            </p:cNvPicPr>
            <p:nvPr/>
          </p:nvPicPr>
          <p:blipFill>
            <a:blip r:embed="rId3" cstate="print"/>
            <a:srcRect/>
            <a:stretch>
              <a:fillRect/>
            </a:stretch>
          </p:blipFill>
          <p:spPr bwMode="auto">
            <a:xfrm>
              <a:off x="2665" y="164"/>
              <a:ext cx="1906" cy="3833"/>
            </a:xfrm>
            <a:prstGeom prst="rect">
              <a:avLst/>
            </a:prstGeom>
            <a:noFill/>
            <a:ln w="9525">
              <a:noFill/>
              <a:miter lim="800000"/>
              <a:headEnd/>
              <a:tailEnd/>
            </a:ln>
          </p:spPr>
        </p:pic>
        <p:sp>
          <p:nvSpPr>
            <p:cNvPr id="27658" name="Rectangle 7"/>
            <p:cNvSpPr>
              <a:spLocks noChangeArrowheads="1"/>
            </p:cNvSpPr>
            <p:nvPr/>
          </p:nvSpPr>
          <p:spPr bwMode="auto">
            <a:xfrm>
              <a:off x="3122" y="2440"/>
              <a:ext cx="730" cy="600"/>
            </a:xfrm>
            <a:prstGeom prst="rect">
              <a:avLst/>
            </a:prstGeom>
            <a:noFill/>
            <a:ln w="9525" algn="ctr">
              <a:solidFill>
                <a:srgbClr val="FF0000"/>
              </a:solidFill>
              <a:miter lim="800000"/>
              <a:headEnd/>
              <a:tailEnd/>
            </a:ln>
          </p:spPr>
          <p:txBody>
            <a:bodyPr/>
            <a:lstStyle/>
            <a:p>
              <a:endParaRPr lang="zh-TW" altLang="en-US"/>
            </a:p>
          </p:txBody>
        </p:sp>
      </p:grpSp>
      <p:sp>
        <p:nvSpPr>
          <p:cNvPr id="27655" name="Text Box 8"/>
          <p:cNvSpPr txBox="1">
            <a:spLocks noChangeArrowheads="1"/>
          </p:cNvSpPr>
          <p:nvPr/>
        </p:nvSpPr>
        <p:spPr bwMode="auto">
          <a:xfrm>
            <a:off x="250825" y="6237288"/>
            <a:ext cx="4348163" cy="317500"/>
          </a:xfrm>
          <a:prstGeom prst="rect">
            <a:avLst/>
          </a:prstGeom>
          <a:noFill/>
          <a:ln w="9525" algn="ctr">
            <a:noFill/>
            <a:miter lim="800000"/>
            <a:headEnd/>
            <a:tailEnd/>
          </a:ln>
        </p:spPr>
        <p:txBody>
          <a:bodyPr lIns="0" tIns="0" rIns="0" bIns="0"/>
          <a:lstStyle/>
          <a:p>
            <a:r>
              <a:rPr lang="zh-TW" altLang="en-US" sz="1000"/>
              <a:t>航照編號：</a:t>
            </a:r>
            <a:r>
              <a:rPr lang="en-US" altLang="zh-TW" sz="1000"/>
              <a:t>6PG/36PS/5M168-Z-3 24(1945</a:t>
            </a:r>
            <a:r>
              <a:rPr lang="zh-TW" altLang="en-US" sz="1000"/>
              <a:t>年</a:t>
            </a:r>
            <a:r>
              <a:rPr lang="en-US" altLang="zh-TW" sz="1000"/>
              <a:t>6</a:t>
            </a:r>
            <a:r>
              <a:rPr lang="zh-TW" altLang="en-US" sz="1000"/>
              <a:t>月</a:t>
            </a:r>
            <a:r>
              <a:rPr lang="en-US" altLang="zh-TW" sz="1000"/>
              <a:t>17</a:t>
            </a:r>
            <a:r>
              <a:rPr lang="zh-TW" altLang="en-US" sz="1000"/>
              <a:t>日拍攝</a:t>
            </a:r>
            <a:r>
              <a:rPr lang="en-US" altLang="zh-TW" sz="1000"/>
              <a:t>)</a:t>
            </a:r>
            <a:endParaRPr lang="en-US" altLang="zh-TW" sz="1800">
              <a:latin typeface="Arial" pitchFamily="34" charset="0"/>
            </a:endParaRPr>
          </a:p>
        </p:txBody>
      </p:sp>
      <p:sp>
        <p:nvSpPr>
          <p:cNvPr id="27656" name="Text Box 9"/>
          <p:cNvSpPr txBox="1">
            <a:spLocks noChangeArrowheads="1"/>
          </p:cNvSpPr>
          <p:nvPr/>
        </p:nvSpPr>
        <p:spPr bwMode="auto">
          <a:xfrm>
            <a:off x="4464050" y="6021388"/>
            <a:ext cx="3565525" cy="457200"/>
          </a:xfrm>
          <a:prstGeom prst="rect">
            <a:avLst/>
          </a:prstGeom>
          <a:noFill/>
          <a:ln w="9525">
            <a:noFill/>
            <a:miter lim="800000"/>
            <a:headEnd/>
            <a:tailEnd/>
          </a:ln>
        </p:spPr>
        <p:txBody>
          <a:bodyPr>
            <a:spAutoFit/>
          </a:bodyPr>
          <a:lstStyle/>
          <a:p>
            <a:pPr algn="ctr">
              <a:spcBef>
                <a:spcPct val="50000"/>
              </a:spcBef>
            </a:pPr>
            <a:r>
              <a:rPr lang="zh-TW" altLang="en-US"/>
              <a:t>美軍轟炸遺留的彈坑</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8"/>
          <p:cNvSpPr>
            <a:spLocks noGrp="1" noChangeArrowheads="1"/>
          </p:cNvSpPr>
          <p:nvPr>
            <p:ph type="sldNum" sz="quarter" idx="12"/>
          </p:nvPr>
        </p:nvSpPr>
        <p:spPr>
          <a:xfrm>
            <a:off x="457200" y="6245225"/>
            <a:ext cx="2133600" cy="476250"/>
          </a:xfrm>
          <a:noFill/>
        </p:spPr>
        <p:txBody>
          <a:bodyPr/>
          <a:lstStyle/>
          <a:p>
            <a:pPr algn="l"/>
            <a:fld id="{EC86B8B1-620E-4217-BEC2-ADD01D2E7C30}" type="slidenum">
              <a:rPr lang="zh-TW" altLang="en-US" smtClean="0">
                <a:latin typeface="Arial" pitchFamily="34" charset="0"/>
              </a:rPr>
              <a:pPr algn="l"/>
              <a:t>30</a:t>
            </a:fld>
            <a:endParaRPr lang="en-US" altLang="zh-TW" smtClean="0">
              <a:latin typeface="Arial" pitchFamily="34" charset="0"/>
            </a:endParaRPr>
          </a:p>
        </p:txBody>
      </p:sp>
      <p:sp>
        <p:nvSpPr>
          <p:cNvPr id="28675" name="Rectangle 2"/>
          <p:cNvSpPr>
            <a:spLocks noGrp="1"/>
          </p:cNvSpPr>
          <p:nvPr>
            <p:ph type="title" idx="4294967295"/>
          </p:nvPr>
        </p:nvSpPr>
        <p:spPr bwMode="auto">
          <a:xfrm>
            <a:off x="900113" y="187325"/>
            <a:ext cx="8424862" cy="720725"/>
          </a:xfrm>
          <a:prstGeom prst="rect">
            <a:avLst/>
          </a:prstGeom>
          <a:noFill/>
          <a:ln>
            <a:miter lim="800000"/>
            <a:headEnd/>
            <a:tailEnd/>
          </a:ln>
        </p:spPr>
        <p:txBody>
          <a:bodyPr lIns="91422" tIns="45711" rIns="91422" bIns="45711" anchor="b"/>
          <a:lstStyle/>
          <a:p>
            <a:pPr eaLnBrk="1" hangingPunct="1">
              <a:lnSpc>
                <a:spcPct val="60000"/>
              </a:lnSpc>
            </a:pPr>
            <a:r>
              <a:rPr lang="en-US" altLang="zh-TW" sz="3600" smtClean="0"/>
              <a:t>1944~1945</a:t>
            </a:r>
            <a:r>
              <a:rPr lang="zh-TW" altLang="en-US" sz="3600" smtClean="0"/>
              <a:t>年美軍繪製台灣城市地圖 </a:t>
            </a:r>
          </a:p>
        </p:txBody>
      </p:sp>
      <p:sp>
        <p:nvSpPr>
          <p:cNvPr id="28676" name="Rectangle 3"/>
          <p:cNvSpPr>
            <a:spLocks noGrp="1"/>
          </p:cNvSpPr>
          <p:nvPr>
            <p:ph type="body" idx="4294967295"/>
          </p:nvPr>
        </p:nvSpPr>
        <p:spPr>
          <a:xfrm>
            <a:off x="539750" y="1449388"/>
            <a:ext cx="4645025" cy="4967287"/>
          </a:xfrm>
        </p:spPr>
        <p:txBody>
          <a:bodyPr lIns="91422" tIns="45711" rIns="91422" bIns="45711"/>
          <a:lstStyle/>
          <a:p>
            <a:pPr marL="273050" indent="-273050" eaLnBrk="1" hangingPunct="1"/>
            <a:r>
              <a:rPr lang="zh-TW" altLang="en-US" sz="2400" smtClean="0"/>
              <a:t>美國德州大學（奧斯汀分校）圖書館典藏</a:t>
            </a:r>
          </a:p>
          <a:p>
            <a:pPr marL="273050" indent="-273050" eaLnBrk="1" hangingPunct="1"/>
            <a:r>
              <a:rPr lang="zh-TW" altLang="en-US" sz="2400" smtClean="0"/>
              <a:t>該圖書館已完成數位化並公開</a:t>
            </a:r>
            <a:r>
              <a:rPr lang="zh-TW" altLang="en-US" sz="2400" smtClean="0">
                <a:solidFill>
                  <a:srgbClr val="FF0000"/>
                </a:solidFill>
              </a:rPr>
              <a:t/>
            </a:r>
            <a:br>
              <a:rPr lang="zh-TW" altLang="en-US" sz="2400" smtClean="0">
                <a:solidFill>
                  <a:srgbClr val="FF0000"/>
                </a:solidFill>
              </a:rPr>
            </a:br>
            <a:r>
              <a:rPr lang="zh-TW" altLang="en-US" sz="1000" smtClean="0"/>
              <a:t>（</a:t>
            </a:r>
            <a:r>
              <a:rPr lang="en-US" altLang="zh-TW" sz="1000" smtClean="0"/>
              <a:t>http://www.lib.utexas.edu/maps/ams/formosa_city_plans/</a:t>
            </a:r>
            <a:r>
              <a:rPr lang="zh-TW" altLang="en-US" sz="1000" smtClean="0"/>
              <a:t>）</a:t>
            </a:r>
          </a:p>
          <a:p>
            <a:pPr marL="273050" indent="-273050" eaLnBrk="1" hangingPunct="1"/>
            <a:r>
              <a:rPr lang="zh-TW" altLang="en-US" sz="2400" smtClean="0"/>
              <a:t>涵蓋地區：臺灣主要重要城市</a:t>
            </a:r>
            <a:endParaRPr lang="zh-TW" altLang="en-US" sz="2400" smtClean="0">
              <a:solidFill>
                <a:srgbClr val="FF0000"/>
              </a:solidFill>
            </a:endParaRPr>
          </a:p>
          <a:p>
            <a:pPr marL="273050" indent="-273050" eaLnBrk="1" hangingPunct="1"/>
            <a:r>
              <a:rPr lang="zh-TW" altLang="en-US" sz="2400" smtClean="0"/>
              <a:t>重要地標、軍事設施、官廳、主要建物平面形狀都有標示出</a:t>
            </a:r>
            <a:endParaRPr lang="zh-TW" altLang="en-US" sz="2400" smtClean="0">
              <a:solidFill>
                <a:srgbClr val="FF0000"/>
              </a:solidFill>
            </a:endParaRPr>
          </a:p>
          <a:p>
            <a:pPr marL="273050" indent="-273050" eaLnBrk="1" hangingPunct="1"/>
            <a:r>
              <a:rPr lang="zh-TW" altLang="en-US" sz="2400" smtClean="0"/>
              <a:t>與</a:t>
            </a:r>
            <a:r>
              <a:rPr lang="zh-TW" altLang="en-US" sz="2400" smtClean="0">
                <a:solidFill>
                  <a:srgbClr val="FF0000"/>
                </a:solidFill>
              </a:rPr>
              <a:t>美國國家檔案館、柏克萊分校典藏航照</a:t>
            </a:r>
            <a:r>
              <a:rPr lang="zh-TW" altLang="en-US" sz="2400" smtClean="0"/>
              <a:t>為同時期，可以互相比對重要地標與建物的位置</a:t>
            </a:r>
            <a:br>
              <a:rPr lang="zh-TW" altLang="en-US" sz="2400" smtClean="0"/>
            </a:br>
            <a:endParaRPr lang="zh-TW" altLang="en-US" sz="2400" smtClean="0"/>
          </a:p>
        </p:txBody>
      </p:sp>
      <p:sp>
        <p:nvSpPr>
          <p:cNvPr id="12292" name="投影片編號版面配置區 3"/>
          <p:cNvSpPr txBox="1">
            <a:spLocks noGrp="1"/>
          </p:cNvSpPr>
          <p:nvPr/>
        </p:nvSpPr>
        <p:spPr bwMode="auto">
          <a:xfrm>
            <a:off x="8129588" y="5915025"/>
            <a:ext cx="609600" cy="520700"/>
          </a:xfrm>
          <a:prstGeom prst="rect">
            <a:avLst/>
          </a:prstGeom>
          <a:noFill/>
          <a:ln>
            <a:miter lim="800000"/>
            <a:headEnd/>
            <a:tailEnd/>
          </a:ln>
        </p:spPr>
        <p:txBody>
          <a:bodyPr lIns="91422" tIns="45711" rIns="91422" bIns="45711" anchor="ctr"/>
          <a:lstStyle/>
          <a:p>
            <a:pPr algn="ctr" defTabSz="912813">
              <a:defRPr/>
            </a:pPr>
            <a:fld id="{0D1505AB-71A7-4CA7-A45C-2610144329C6}" type="slidenum">
              <a:rPr kumimoji="0" lang="zh-TW" altLang="en-US" sz="1400">
                <a:solidFill>
                  <a:srgbClr val="FFFFFF"/>
                </a:solidFill>
                <a:latin typeface="+mn-lt"/>
                <a:ea typeface="+mn-ea"/>
              </a:rPr>
              <a:pPr algn="ctr" defTabSz="912813">
                <a:defRPr/>
              </a:pPr>
              <a:t>30</a:t>
            </a:fld>
            <a:endParaRPr kumimoji="0" lang="en-US" altLang="zh-TW" sz="1400">
              <a:solidFill>
                <a:srgbClr val="FFFFFF"/>
              </a:solidFill>
              <a:latin typeface="+mn-lt"/>
              <a:ea typeface="+mn-ea"/>
            </a:endParaRPr>
          </a:p>
        </p:txBody>
      </p:sp>
      <p:pic>
        <p:nvPicPr>
          <p:cNvPr id="28678" name="Picture 5"/>
          <p:cNvPicPr>
            <a:picLocks noChangeAspect="1" noChangeArrowheads="1"/>
          </p:cNvPicPr>
          <p:nvPr/>
        </p:nvPicPr>
        <p:blipFill>
          <a:blip r:embed="rId3" cstate="print"/>
          <a:srcRect/>
          <a:stretch>
            <a:fillRect/>
          </a:stretch>
        </p:blipFill>
        <p:spPr bwMode="auto">
          <a:xfrm>
            <a:off x="5041900" y="1522413"/>
            <a:ext cx="3922713" cy="4329112"/>
          </a:xfrm>
          <a:prstGeom prst="rect">
            <a:avLst/>
          </a:prstGeom>
          <a:noFill/>
          <a:ln w="9525">
            <a:noFill/>
            <a:miter lim="800000"/>
            <a:headEnd/>
            <a:tailEnd/>
          </a:ln>
        </p:spPr>
      </p:pic>
      <p:sp>
        <p:nvSpPr>
          <p:cNvPr id="28679" name="Rectangle 6"/>
          <p:cNvSpPr>
            <a:spLocks noChangeArrowheads="1"/>
          </p:cNvSpPr>
          <p:nvPr/>
        </p:nvSpPr>
        <p:spPr bwMode="auto">
          <a:xfrm>
            <a:off x="4895850" y="5949950"/>
            <a:ext cx="4535488" cy="339725"/>
          </a:xfrm>
          <a:prstGeom prst="rect">
            <a:avLst/>
          </a:prstGeom>
          <a:noFill/>
          <a:ln w="9525">
            <a:noFill/>
            <a:miter lim="800000"/>
            <a:headEnd/>
            <a:tailEnd/>
          </a:ln>
        </p:spPr>
        <p:txBody>
          <a:bodyPr>
            <a:spAutoFit/>
          </a:bodyPr>
          <a:lstStyle/>
          <a:p>
            <a:pPr eaLnBrk="0" hangingPunct="0">
              <a:lnSpc>
                <a:spcPct val="90000"/>
              </a:lnSpc>
              <a:spcBef>
                <a:spcPct val="30000"/>
              </a:spcBef>
              <a:spcAft>
                <a:spcPct val="30000"/>
              </a:spcAft>
              <a:buClr>
                <a:srgbClr val="0096D7"/>
              </a:buClr>
              <a:buSzPct val="50000"/>
              <a:buFont typeface="Wingdings" pitchFamily="2" charset="2"/>
              <a:buNone/>
            </a:pPr>
            <a:r>
              <a:rPr kumimoji="0" lang="zh-TW" altLang="en-US" sz="1800">
                <a:latin typeface="標楷體" pitchFamily="65" charset="-120"/>
                <a:ea typeface="標楷體" pitchFamily="65" charset="-120"/>
              </a:rPr>
              <a:t>（</a:t>
            </a:r>
            <a:r>
              <a:rPr kumimoji="0" lang="zh-TW" altLang="en-US" sz="1800">
                <a:ea typeface="標楷體" pitchFamily="65" charset="-120"/>
              </a:rPr>
              <a:t>臺灣城市地圖出版時間：</a:t>
            </a:r>
            <a:r>
              <a:rPr kumimoji="0" lang="en-US" altLang="zh-TW" sz="1800">
                <a:ea typeface="標楷體" pitchFamily="65" charset="-120"/>
              </a:rPr>
              <a:t>1944</a:t>
            </a:r>
            <a:r>
              <a:rPr kumimoji="0" lang="zh-TW" altLang="en-US" sz="1800">
                <a:ea typeface="標楷體" pitchFamily="65" charset="-120"/>
              </a:rPr>
              <a:t>～</a:t>
            </a:r>
            <a:r>
              <a:rPr kumimoji="0" lang="en-US" altLang="zh-TW" sz="1800">
                <a:ea typeface="標楷體" pitchFamily="65" charset="-120"/>
              </a:rPr>
              <a:t>1945</a:t>
            </a:r>
            <a:r>
              <a:rPr kumimoji="0" lang="zh-TW" altLang="en-US" sz="1800">
                <a:ea typeface="標楷體" pitchFamily="65" charset="-120"/>
              </a:rPr>
              <a:t>）</a:t>
            </a:r>
          </a:p>
        </p:txBody>
      </p:sp>
      <p:sp>
        <p:nvSpPr>
          <p:cNvPr id="28680" name="Text Box 7"/>
          <p:cNvSpPr txBox="1">
            <a:spLocks noChangeArrowheads="1"/>
          </p:cNvSpPr>
          <p:nvPr/>
        </p:nvSpPr>
        <p:spPr bwMode="auto">
          <a:xfrm>
            <a:off x="1258888" y="1052513"/>
            <a:ext cx="5838825" cy="366712"/>
          </a:xfrm>
          <a:prstGeom prst="rect">
            <a:avLst/>
          </a:prstGeom>
          <a:noFill/>
          <a:ln w="9525">
            <a:noFill/>
            <a:miter lim="800000"/>
            <a:headEnd/>
            <a:tailEnd/>
          </a:ln>
        </p:spPr>
        <p:txBody>
          <a:bodyPr wrap="none">
            <a:spAutoFit/>
          </a:bodyPr>
          <a:lstStyle/>
          <a:p>
            <a:r>
              <a:rPr kumimoji="0" lang="en-US" altLang="zh-TW" sz="1800">
                <a:solidFill>
                  <a:srgbClr val="003A63"/>
                </a:solidFill>
              </a:rPr>
              <a:t>http://gis.ascc.net/googlemap/AMCityPlan_1944.htm</a:t>
            </a:r>
            <a:endParaRPr kumimoji="0" lang="zh-TW" altLang="en-US" sz="1800">
              <a:solidFill>
                <a:srgbClr val="003A63"/>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8"/>
          <p:cNvSpPr>
            <a:spLocks noGrp="1" noChangeArrowheads="1"/>
          </p:cNvSpPr>
          <p:nvPr>
            <p:ph type="sldNum" sz="quarter" idx="12"/>
          </p:nvPr>
        </p:nvSpPr>
        <p:spPr>
          <a:xfrm>
            <a:off x="457200" y="6245225"/>
            <a:ext cx="2133600" cy="476250"/>
          </a:xfrm>
          <a:noFill/>
        </p:spPr>
        <p:txBody>
          <a:bodyPr/>
          <a:lstStyle/>
          <a:p>
            <a:pPr algn="l"/>
            <a:fld id="{4F4EA2B7-7CDE-46DE-8B91-8338C92CB91A}" type="slidenum">
              <a:rPr lang="zh-TW" altLang="en-US" smtClean="0">
                <a:latin typeface="Arial" pitchFamily="34" charset="0"/>
              </a:rPr>
              <a:pPr algn="l"/>
              <a:t>31</a:t>
            </a:fld>
            <a:endParaRPr lang="en-US" altLang="zh-TW" smtClean="0">
              <a:latin typeface="Arial" pitchFamily="34" charset="0"/>
            </a:endParaRPr>
          </a:p>
        </p:txBody>
      </p:sp>
      <p:sp>
        <p:nvSpPr>
          <p:cNvPr id="29699" name="Rectangle 3"/>
          <p:cNvSpPr>
            <a:spLocks noGrp="1" noChangeArrowheads="1"/>
          </p:cNvSpPr>
          <p:nvPr>
            <p:ph type="body" idx="1"/>
          </p:nvPr>
        </p:nvSpPr>
        <p:spPr/>
        <p:txBody>
          <a:bodyPr/>
          <a:lstStyle/>
          <a:p>
            <a:pPr eaLnBrk="1" hangingPunct="1"/>
            <a:endParaRPr lang="zh-TW" altLang="en-US" smtClean="0"/>
          </a:p>
        </p:txBody>
      </p:sp>
      <p:pic>
        <p:nvPicPr>
          <p:cNvPr id="29700" name="Picture 4" descr="t"/>
          <p:cNvPicPr>
            <a:picLocks noChangeAspect="1" noChangeArrowheads="1"/>
          </p:cNvPicPr>
          <p:nvPr/>
        </p:nvPicPr>
        <p:blipFill>
          <a:blip r:embed="rId2" cstate="print"/>
          <a:srcRect/>
          <a:stretch>
            <a:fillRect/>
          </a:stretch>
        </p:blipFill>
        <p:spPr bwMode="auto">
          <a:xfrm>
            <a:off x="4141788" y="1724025"/>
            <a:ext cx="4751387" cy="4441825"/>
          </a:xfrm>
          <a:prstGeom prst="rect">
            <a:avLst/>
          </a:prstGeom>
          <a:noFill/>
          <a:ln w="9525">
            <a:noFill/>
            <a:miter lim="800000"/>
            <a:headEnd/>
            <a:tailEnd/>
          </a:ln>
        </p:spPr>
      </p:pic>
      <p:pic>
        <p:nvPicPr>
          <p:cNvPr id="29701" name="Picture 5" descr="ch"/>
          <p:cNvPicPr>
            <a:picLocks noChangeAspect="1" noChangeArrowheads="1"/>
          </p:cNvPicPr>
          <p:nvPr/>
        </p:nvPicPr>
        <p:blipFill>
          <a:blip r:embed="rId3" cstate="print"/>
          <a:srcRect/>
          <a:stretch>
            <a:fillRect/>
          </a:stretch>
        </p:blipFill>
        <p:spPr bwMode="auto">
          <a:xfrm>
            <a:off x="250825" y="4221163"/>
            <a:ext cx="3673475" cy="1958975"/>
          </a:xfrm>
          <a:prstGeom prst="rect">
            <a:avLst/>
          </a:prstGeom>
          <a:noFill/>
          <a:ln w="9525">
            <a:noFill/>
            <a:miter lim="800000"/>
            <a:headEnd/>
            <a:tailEnd/>
          </a:ln>
        </p:spPr>
      </p:pic>
      <p:sp>
        <p:nvSpPr>
          <p:cNvPr id="29702" name="Rectangle 6"/>
          <p:cNvSpPr>
            <a:spLocks noChangeArrowheads="1"/>
          </p:cNvSpPr>
          <p:nvPr/>
        </p:nvSpPr>
        <p:spPr bwMode="auto">
          <a:xfrm>
            <a:off x="4211638" y="5373688"/>
            <a:ext cx="720725" cy="576262"/>
          </a:xfrm>
          <a:prstGeom prst="rect">
            <a:avLst/>
          </a:prstGeom>
          <a:noFill/>
          <a:ln w="38100">
            <a:solidFill>
              <a:srgbClr val="FF0000"/>
            </a:solidFill>
            <a:miter lim="800000"/>
            <a:headEnd/>
            <a:tailEnd/>
          </a:ln>
        </p:spPr>
        <p:txBody>
          <a:bodyPr wrap="none" anchor="ctr"/>
          <a:lstStyle/>
          <a:p>
            <a:endParaRPr lang="zh-TW" altLang="en-US"/>
          </a:p>
        </p:txBody>
      </p:sp>
      <p:sp>
        <p:nvSpPr>
          <p:cNvPr id="8" name="Rectangle 2"/>
          <p:cNvSpPr txBox="1">
            <a:spLocks/>
          </p:cNvSpPr>
          <p:nvPr/>
        </p:nvSpPr>
        <p:spPr bwMode="auto">
          <a:xfrm>
            <a:off x="900113" y="187325"/>
            <a:ext cx="8424862" cy="720725"/>
          </a:xfrm>
          <a:prstGeom prst="rect">
            <a:avLst/>
          </a:prstGeom>
          <a:noFill/>
          <a:ln w="9525">
            <a:noFill/>
            <a:miter lim="800000"/>
            <a:headEnd/>
            <a:tailEnd/>
          </a:ln>
        </p:spPr>
        <p:txBody>
          <a:bodyPr lIns="91422" tIns="45711" rIns="91422" bIns="45711" anchor="b"/>
          <a:lstStyle/>
          <a:p>
            <a:pPr algn="ctr">
              <a:lnSpc>
                <a:spcPct val="60000"/>
              </a:lnSpc>
              <a:defRPr/>
            </a:pPr>
            <a:r>
              <a:rPr lang="en-US" altLang="zh-TW" sz="3600" kern="0" dirty="0">
                <a:solidFill>
                  <a:srgbClr val="0000CC"/>
                </a:solidFill>
                <a:latin typeface="+mj-lt"/>
                <a:ea typeface="+mj-ea"/>
                <a:cs typeface="+mj-cs"/>
              </a:rPr>
              <a:t>1944~1945</a:t>
            </a:r>
            <a:r>
              <a:rPr lang="zh-TW" altLang="en-US" sz="3600" kern="0" dirty="0">
                <a:solidFill>
                  <a:srgbClr val="0000CC"/>
                </a:solidFill>
                <a:latin typeface="+mj-lt"/>
                <a:ea typeface="+mj-ea"/>
                <a:cs typeface="+mj-cs"/>
              </a:rPr>
              <a:t>年美軍繪製台灣城市地圖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8"/>
          <p:cNvSpPr>
            <a:spLocks noGrp="1" noChangeArrowheads="1"/>
          </p:cNvSpPr>
          <p:nvPr>
            <p:ph type="sldNum" sz="quarter" idx="12"/>
          </p:nvPr>
        </p:nvSpPr>
        <p:spPr>
          <a:xfrm>
            <a:off x="457200" y="6245225"/>
            <a:ext cx="2133600" cy="476250"/>
          </a:xfrm>
          <a:noFill/>
        </p:spPr>
        <p:txBody>
          <a:bodyPr/>
          <a:lstStyle/>
          <a:p>
            <a:pPr algn="l"/>
            <a:fld id="{D0A69E79-988C-4253-B6F9-BC3EA6FC45FB}" type="slidenum">
              <a:rPr lang="zh-TW" altLang="en-US" smtClean="0">
                <a:latin typeface="Arial" pitchFamily="34" charset="0"/>
              </a:rPr>
              <a:pPr algn="l"/>
              <a:t>32</a:t>
            </a:fld>
            <a:endParaRPr lang="en-US" altLang="zh-TW" smtClean="0">
              <a:latin typeface="Arial" pitchFamily="34" charset="0"/>
            </a:endParaRPr>
          </a:p>
        </p:txBody>
      </p:sp>
      <p:sp>
        <p:nvSpPr>
          <p:cNvPr id="30723" name="Rectangle 2"/>
          <p:cNvSpPr>
            <a:spLocks noGrp="1" noChangeArrowheads="1"/>
          </p:cNvSpPr>
          <p:nvPr>
            <p:ph type="title"/>
          </p:nvPr>
        </p:nvSpPr>
        <p:spPr bwMode="auto">
          <a:xfrm>
            <a:off x="576263" y="188913"/>
            <a:ext cx="6861175" cy="720725"/>
          </a:xfrm>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地景變遷研究</a:t>
            </a:r>
            <a:r>
              <a:rPr lang="en-US" altLang="zh-TW" smtClean="0"/>
              <a:t>-</a:t>
            </a:r>
            <a:r>
              <a:rPr lang="zh-TW" altLang="en-US" smtClean="0"/>
              <a:t>以高雄港形車站為例</a:t>
            </a:r>
          </a:p>
        </p:txBody>
      </p:sp>
      <p:sp>
        <p:nvSpPr>
          <p:cNvPr id="30724" name="Rectangle 3"/>
          <p:cNvSpPr>
            <a:spLocks noGrp="1" noChangeArrowheads="1"/>
          </p:cNvSpPr>
          <p:nvPr>
            <p:ph type="body" idx="1"/>
          </p:nvPr>
        </p:nvSpPr>
        <p:spPr>
          <a:xfrm>
            <a:off x="250825" y="1160463"/>
            <a:ext cx="2736850" cy="4321175"/>
          </a:xfrm>
        </p:spPr>
        <p:txBody>
          <a:bodyPr/>
          <a:lstStyle/>
          <a:p>
            <a:r>
              <a:rPr lang="zh-TW" altLang="en-US" sz="2400" smtClean="0"/>
              <a:t>扇形車庫是日治時期台鐵西部幹線開通後興建，用來維修與保養蒸氣機車的場所</a:t>
            </a:r>
          </a:p>
          <a:p>
            <a:r>
              <a:rPr lang="zh-TW" altLang="en-US" sz="2400" smtClean="0"/>
              <a:t>遭美軍部分炸毀</a:t>
            </a:r>
            <a:br>
              <a:rPr lang="zh-TW" altLang="en-US" sz="2400" smtClean="0"/>
            </a:br>
            <a:r>
              <a:rPr lang="en-US" altLang="zh-TW" sz="2400" smtClean="0"/>
              <a:t>(</a:t>
            </a:r>
            <a:r>
              <a:rPr lang="zh-TW" altLang="en-US" sz="2400" smtClean="0"/>
              <a:t>約</a:t>
            </a:r>
            <a:r>
              <a:rPr lang="en-US" altLang="zh-TW" sz="2400" smtClean="0"/>
              <a:t>1944-1945)</a:t>
            </a:r>
          </a:p>
          <a:p>
            <a:r>
              <a:rPr lang="en-US" altLang="zh-TW" sz="2400" smtClean="0"/>
              <a:t>1989-1993</a:t>
            </a:r>
            <a:r>
              <a:rPr lang="zh-TW" altLang="en-US" sz="2400" smtClean="0"/>
              <a:t>拆除</a:t>
            </a:r>
          </a:p>
          <a:p>
            <a:pPr>
              <a:buFont typeface="Wingdings" pitchFamily="2" charset="2"/>
              <a:buNone/>
            </a:pPr>
            <a:r>
              <a:rPr lang="zh-TW" altLang="en-US" sz="1800" smtClean="0"/>
              <a:t>   （林明章，</a:t>
            </a:r>
            <a:r>
              <a:rPr lang="en-US" altLang="zh-TW" sz="1800" smtClean="0"/>
              <a:t>2009</a:t>
            </a:r>
            <a:r>
              <a:rPr lang="zh-TW" altLang="en-US" sz="1800" smtClean="0"/>
              <a:t>）</a:t>
            </a:r>
          </a:p>
          <a:p>
            <a:endParaRPr lang="en-US" altLang="zh-TW" sz="1800" smtClean="0"/>
          </a:p>
        </p:txBody>
      </p:sp>
      <p:grpSp>
        <p:nvGrpSpPr>
          <p:cNvPr id="30725" name="Group 4"/>
          <p:cNvGrpSpPr>
            <a:grpSpLocks/>
          </p:cNvGrpSpPr>
          <p:nvPr/>
        </p:nvGrpSpPr>
        <p:grpSpPr bwMode="auto">
          <a:xfrm>
            <a:off x="2808288" y="1016000"/>
            <a:ext cx="6011862" cy="5557838"/>
            <a:chOff x="1769" y="640"/>
            <a:chExt cx="3787" cy="3501"/>
          </a:xfrm>
        </p:grpSpPr>
        <p:pic>
          <p:nvPicPr>
            <p:cNvPr id="30726" name="Picture 5"/>
            <p:cNvPicPr>
              <a:picLocks noChangeAspect="1" noChangeArrowheads="1"/>
            </p:cNvPicPr>
            <p:nvPr/>
          </p:nvPicPr>
          <p:blipFill>
            <a:blip r:embed="rId3" cstate="print"/>
            <a:srcRect l="-1012"/>
            <a:stretch>
              <a:fillRect/>
            </a:stretch>
          </p:blipFill>
          <p:spPr bwMode="auto">
            <a:xfrm>
              <a:off x="1769" y="640"/>
              <a:ext cx="3787" cy="3501"/>
            </a:xfrm>
            <a:prstGeom prst="rect">
              <a:avLst/>
            </a:prstGeom>
            <a:noFill/>
            <a:ln w="9525">
              <a:noFill/>
              <a:miter lim="800000"/>
              <a:headEnd/>
              <a:tailEnd/>
            </a:ln>
          </p:spPr>
        </p:pic>
        <p:sp>
          <p:nvSpPr>
            <p:cNvPr id="30727" name="Rectangle 6"/>
            <p:cNvSpPr>
              <a:spLocks noChangeArrowheads="1"/>
            </p:cNvSpPr>
            <p:nvPr/>
          </p:nvSpPr>
          <p:spPr bwMode="auto">
            <a:xfrm>
              <a:off x="2653" y="1752"/>
              <a:ext cx="861" cy="816"/>
            </a:xfrm>
            <a:prstGeom prst="rect">
              <a:avLst/>
            </a:prstGeom>
            <a:noFill/>
            <a:ln w="25400">
              <a:solidFill>
                <a:srgbClr val="FF0000"/>
              </a:solidFill>
              <a:miter lim="800000"/>
              <a:headEnd/>
              <a:tailEnd/>
            </a:ln>
          </p:spPr>
          <p:txBody>
            <a:bodyPr wrap="none" anchor="ctr"/>
            <a:lstStyle/>
            <a:p>
              <a:endParaRPr lang="zh-TW" altLang="en-US"/>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8"/>
          <p:cNvSpPr>
            <a:spLocks noGrp="1" noChangeArrowheads="1"/>
          </p:cNvSpPr>
          <p:nvPr>
            <p:ph type="sldNum" sz="quarter" idx="12"/>
          </p:nvPr>
        </p:nvSpPr>
        <p:spPr>
          <a:xfrm>
            <a:off x="457200" y="6245225"/>
            <a:ext cx="2133600" cy="476250"/>
          </a:xfrm>
          <a:noFill/>
        </p:spPr>
        <p:txBody>
          <a:bodyPr/>
          <a:lstStyle/>
          <a:p>
            <a:pPr algn="l"/>
            <a:fld id="{6DB6C60D-5CD2-45C9-9D79-FDF49DBEBA68}" type="slidenum">
              <a:rPr lang="zh-TW" altLang="en-US" smtClean="0">
                <a:latin typeface="Arial" pitchFamily="34" charset="0"/>
              </a:rPr>
              <a:pPr algn="l"/>
              <a:t>33</a:t>
            </a:fld>
            <a:endParaRPr lang="en-US" altLang="zh-TW" smtClean="0">
              <a:latin typeface="Arial" pitchFamily="34" charset="0"/>
            </a:endParaRPr>
          </a:p>
        </p:txBody>
      </p:sp>
      <p:sp>
        <p:nvSpPr>
          <p:cNvPr id="31747"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地景變遷研究</a:t>
            </a:r>
          </a:p>
        </p:txBody>
      </p:sp>
      <p:sp>
        <p:nvSpPr>
          <p:cNvPr id="31748" name="Rectangle 3"/>
          <p:cNvSpPr>
            <a:spLocks noGrp="1" noChangeArrowheads="1"/>
          </p:cNvSpPr>
          <p:nvPr>
            <p:ph type="body" idx="1"/>
          </p:nvPr>
        </p:nvSpPr>
        <p:spPr/>
        <p:txBody>
          <a:bodyPr/>
          <a:lstStyle/>
          <a:p>
            <a:endParaRPr lang="zh-TW" altLang="en-US" smtClean="0"/>
          </a:p>
        </p:txBody>
      </p:sp>
      <p:pic>
        <p:nvPicPr>
          <p:cNvPr id="31749" name="Picture 4"/>
          <p:cNvPicPr>
            <a:picLocks noChangeAspect="1" noChangeArrowheads="1"/>
          </p:cNvPicPr>
          <p:nvPr/>
        </p:nvPicPr>
        <p:blipFill>
          <a:blip r:embed="rId2" cstate="print"/>
          <a:srcRect/>
          <a:stretch>
            <a:fillRect/>
          </a:stretch>
        </p:blipFill>
        <p:spPr bwMode="auto">
          <a:xfrm>
            <a:off x="323850" y="1268413"/>
            <a:ext cx="2803525" cy="2600325"/>
          </a:xfrm>
          <a:prstGeom prst="rect">
            <a:avLst/>
          </a:prstGeom>
          <a:noFill/>
          <a:ln w="9525">
            <a:noFill/>
            <a:miter lim="800000"/>
            <a:headEnd/>
            <a:tailEnd/>
          </a:ln>
        </p:spPr>
      </p:pic>
      <p:pic>
        <p:nvPicPr>
          <p:cNvPr id="31750" name="Picture 5"/>
          <p:cNvPicPr>
            <a:picLocks noChangeAspect="1" noChangeArrowheads="1"/>
          </p:cNvPicPr>
          <p:nvPr/>
        </p:nvPicPr>
        <p:blipFill>
          <a:blip r:embed="rId3" cstate="print"/>
          <a:srcRect/>
          <a:stretch>
            <a:fillRect/>
          </a:stretch>
        </p:blipFill>
        <p:spPr bwMode="auto">
          <a:xfrm>
            <a:off x="3276600" y="1236663"/>
            <a:ext cx="5400675" cy="5010150"/>
          </a:xfrm>
          <a:prstGeom prst="rect">
            <a:avLst/>
          </a:prstGeom>
          <a:noFill/>
          <a:ln w="9525">
            <a:noFill/>
            <a:miter lim="800000"/>
            <a:headEnd/>
            <a:tailEnd/>
          </a:ln>
        </p:spPr>
      </p:pic>
      <p:pic>
        <p:nvPicPr>
          <p:cNvPr id="31751" name="Picture 6"/>
          <p:cNvPicPr>
            <a:picLocks noChangeAspect="1" noChangeArrowheads="1"/>
          </p:cNvPicPr>
          <p:nvPr/>
        </p:nvPicPr>
        <p:blipFill>
          <a:blip r:embed="rId4" cstate="print"/>
          <a:srcRect/>
          <a:stretch>
            <a:fillRect/>
          </a:stretch>
        </p:blipFill>
        <p:spPr bwMode="auto">
          <a:xfrm>
            <a:off x="323850" y="4005263"/>
            <a:ext cx="2803525" cy="2600325"/>
          </a:xfrm>
          <a:prstGeom prst="rect">
            <a:avLst/>
          </a:prstGeom>
          <a:noFill/>
          <a:ln w="9525">
            <a:noFill/>
            <a:miter lim="800000"/>
            <a:headEnd/>
            <a:tailEnd/>
          </a:ln>
        </p:spPr>
      </p:pic>
      <p:sp>
        <p:nvSpPr>
          <p:cNvPr id="31752" name="Rectangle 7"/>
          <p:cNvSpPr>
            <a:spLocks noChangeArrowheads="1"/>
          </p:cNvSpPr>
          <p:nvPr/>
        </p:nvSpPr>
        <p:spPr bwMode="auto">
          <a:xfrm>
            <a:off x="4319588" y="6381750"/>
            <a:ext cx="4213225" cy="336550"/>
          </a:xfrm>
          <a:prstGeom prst="rect">
            <a:avLst/>
          </a:prstGeom>
          <a:noFill/>
          <a:ln w="9525">
            <a:noFill/>
            <a:miter lim="800000"/>
            <a:headEnd/>
            <a:tailEnd/>
          </a:ln>
        </p:spPr>
        <p:txBody>
          <a:bodyPr>
            <a:spAutoFit/>
          </a:bodyPr>
          <a:lstStyle/>
          <a:p>
            <a:r>
              <a:rPr lang="zh-TW" altLang="en-US" sz="1600"/>
              <a:t>航照編號：</a:t>
            </a:r>
            <a:r>
              <a:rPr lang="en-US" altLang="zh-TW" sz="1600"/>
              <a:t>WASP259_V37    1944</a:t>
            </a:r>
            <a:r>
              <a:rPr lang="zh-TW" altLang="en-US" sz="1600"/>
              <a:t>年攝</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8"/>
          <p:cNvSpPr>
            <a:spLocks noGrp="1" noChangeArrowheads="1"/>
          </p:cNvSpPr>
          <p:nvPr>
            <p:ph type="sldNum" sz="quarter" idx="12"/>
          </p:nvPr>
        </p:nvSpPr>
        <p:spPr>
          <a:xfrm>
            <a:off x="457200" y="6245225"/>
            <a:ext cx="2133600" cy="476250"/>
          </a:xfrm>
          <a:noFill/>
        </p:spPr>
        <p:txBody>
          <a:bodyPr/>
          <a:lstStyle/>
          <a:p>
            <a:pPr algn="l"/>
            <a:fld id="{58562B9B-6017-44F2-9EE8-FCD89BE895CB}" type="slidenum">
              <a:rPr lang="zh-TW" altLang="en-US" smtClean="0">
                <a:latin typeface="Arial" pitchFamily="34" charset="0"/>
              </a:rPr>
              <a:pPr algn="l"/>
              <a:t>34</a:t>
            </a:fld>
            <a:endParaRPr lang="en-US" altLang="zh-TW" smtClean="0">
              <a:latin typeface="Arial" pitchFamily="34" charset="0"/>
            </a:endParaRPr>
          </a:p>
        </p:txBody>
      </p:sp>
      <p:sp>
        <p:nvSpPr>
          <p:cNvPr id="32771"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台灣各時期航照</a:t>
            </a:r>
          </a:p>
        </p:txBody>
      </p:sp>
      <p:sp>
        <p:nvSpPr>
          <p:cNvPr id="32772" name="Rectangle 3"/>
          <p:cNvSpPr>
            <a:spLocks noGrp="1" noChangeArrowheads="1"/>
          </p:cNvSpPr>
          <p:nvPr>
            <p:ph type="body" idx="1"/>
          </p:nvPr>
        </p:nvSpPr>
        <p:spPr>
          <a:xfrm>
            <a:off x="900113" y="1719263"/>
            <a:ext cx="7993062" cy="4411662"/>
          </a:xfrm>
        </p:spPr>
        <p:txBody>
          <a:bodyPr/>
          <a:lstStyle/>
          <a:p>
            <a:pPr eaLnBrk="1" hangingPunct="1">
              <a:lnSpc>
                <a:spcPct val="80000"/>
              </a:lnSpc>
              <a:buFont typeface="Wingdings" pitchFamily="2" charset="2"/>
              <a:buChar char="l"/>
            </a:pPr>
            <a:r>
              <a:rPr lang="en-US" altLang="zh-TW" sz="2400" smtClean="0"/>
              <a:t>1976</a:t>
            </a:r>
            <a:r>
              <a:rPr lang="zh-TW" altLang="en-US" sz="2400" smtClean="0"/>
              <a:t>年</a:t>
            </a:r>
            <a:r>
              <a:rPr lang="en-US" altLang="zh-TW" sz="2400" smtClean="0"/>
              <a:t>~</a:t>
            </a:r>
            <a:r>
              <a:rPr lang="zh-TW" altLang="en-US" sz="2400" smtClean="0"/>
              <a:t>迄今：農林航空測量所拍攝與保管，為數龐大，預計</a:t>
            </a:r>
            <a:r>
              <a:rPr lang="en-US" altLang="zh-TW" sz="2400" smtClean="0"/>
              <a:t>2009</a:t>
            </a:r>
            <a:r>
              <a:rPr lang="zh-TW" altLang="en-US" sz="2400" smtClean="0"/>
              <a:t>年完成所有航照數位化。</a:t>
            </a:r>
          </a:p>
          <a:p>
            <a:pPr eaLnBrk="1" hangingPunct="1">
              <a:lnSpc>
                <a:spcPct val="80000"/>
              </a:lnSpc>
              <a:buFont typeface="Wingdings" pitchFamily="2" charset="2"/>
              <a:buChar char="l"/>
            </a:pPr>
            <a:r>
              <a:rPr lang="en-US" altLang="zh-TW" sz="2400" smtClean="0"/>
              <a:t>1970~1975</a:t>
            </a:r>
            <a:r>
              <a:rPr lang="zh-TW" altLang="en-US" sz="2400" smtClean="0"/>
              <a:t>年：中央研究院典藏原始底片，數量</a:t>
            </a:r>
            <a:r>
              <a:rPr lang="en-US" altLang="zh-TW" sz="2400" b="0" smtClean="0"/>
              <a:t>33,892</a:t>
            </a:r>
            <a:r>
              <a:rPr lang="zh-TW" altLang="en-US" sz="2400" smtClean="0"/>
              <a:t>幅，已完成航照數位化。</a:t>
            </a:r>
          </a:p>
          <a:p>
            <a:pPr eaLnBrk="1" hangingPunct="1">
              <a:lnSpc>
                <a:spcPct val="80000"/>
              </a:lnSpc>
              <a:buFont typeface="Wingdings" pitchFamily="2" charset="2"/>
              <a:buChar char="l"/>
            </a:pPr>
            <a:r>
              <a:rPr lang="en-US" altLang="zh-TW" sz="2400" smtClean="0"/>
              <a:t>1960s~1972</a:t>
            </a:r>
            <a:r>
              <a:rPr lang="zh-TW" altLang="en-US" sz="2400" smtClean="0"/>
              <a:t>年：中央研究院典藏原始相片，數量</a:t>
            </a:r>
            <a:r>
              <a:rPr lang="en-US" altLang="zh-TW" sz="2400" smtClean="0"/>
              <a:t>14</a:t>
            </a:r>
            <a:r>
              <a:rPr lang="zh-TW" altLang="en-US" sz="2400" smtClean="0"/>
              <a:t>萬餘幅，尚未完成航照數位化。</a:t>
            </a:r>
          </a:p>
          <a:p>
            <a:pPr eaLnBrk="1" hangingPunct="1">
              <a:lnSpc>
                <a:spcPct val="80000"/>
              </a:lnSpc>
              <a:buFont typeface="Wingdings" pitchFamily="2" charset="2"/>
              <a:buChar char="l"/>
            </a:pPr>
            <a:r>
              <a:rPr lang="en-US" altLang="zh-TW" sz="2400" smtClean="0"/>
              <a:t>1943~1959</a:t>
            </a:r>
            <a:r>
              <a:rPr lang="zh-TW" altLang="en-US" sz="2400" smtClean="0"/>
              <a:t>年：美軍</a:t>
            </a:r>
            <a:r>
              <a:rPr lang="en-US" altLang="zh-TW" sz="2400" smtClean="0"/>
              <a:t>13</a:t>
            </a:r>
            <a:r>
              <a:rPr lang="zh-TW" altLang="en-US" sz="2400" smtClean="0"/>
              <a:t>航空隊拍攝，工研院能環所典藏原始相片，數量</a:t>
            </a:r>
            <a:r>
              <a:rPr lang="en-US" altLang="zh-TW" sz="2400" smtClean="0"/>
              <a:t>3,379</a:t>
            </a:r>
            <a:r>
              <a:rPr lang="zh-TW" altLang="en-US" sz="2400" smtClean="0"/>
              <a:t>幅， 已完成航照數位化及目錄整理。</a:t>
            </a:r>
          </a:p>
          <a:p>
            <a:pPr eaLnBrk="1" hangingPunct="1">
              <a:lnSpc>
                <a:spcPct val="80000"/>
              </a:lnSpc>
              <a:buFont typeface="Wingdings" pitchFamily="2" charset="2"/>
              <a:buChar char="l"/>
            </a:pPr>
            <a:r>
              <a:rPr lang="en-US" altLang="zh-TW" sz="2400" smtClean="0"/>
              <a:t>1943-1945</a:t>
            </a:r>
            <a:r>
              <a:rPr lang="zh-TW" altLang="en-US" sz="2600" smtClean="0"/>
              <a:t>年</a:t>
            </a:r>
            <a:r>
              <a:rPr lang="zh-TW" altLang="en-US" sz="2400" smtClean="0"/>
              <a:t> </a:t>
            </a:r>
            <a:r>
              <a:rPr lang="en-US" altLang="zh-TW" sz="2400" smtClean="0"/>
              <a:t>:</a:t>
            </a:r>
            <a:r>
              <a:rPr lang="zh-TW" altLang="en-US" sz="2400" smtClean="0"/>
              <a:t>美國國家檔案館</a:t>
            </a:r>
            <a:r>
              <a:rPr lang="en-US" altLang="zh-TW" sz="2400" smtClean="0"/>
              <a:t>(NARA)</a:t>
            </a:r>
            <a:r>
              <a:rPr lang="zh-TW" altLang="en-US" sz="2400" smtClean="0"/>
              <a:t>典藏，目前清查中，數量</a:t>
            </a:r>
            <a:r>
              <a:rPr lang="en-US" altLang="zh-TW" sz="2400" smtClean="0"/>
              <a:t>6,865</a:t>
            </a:r>
            <a:r>
              <a:rPr lang="zh-TW" altLang="en-US" sz="2400" smtClean="0"/>
              <a:t>幅， 已完成航照數位化及目錄整理。 。</a:t>
            </a:r>
          </a:p>
          <a:p>
            <a:pPr eaLnBrk="1" hangingPunct="1">
              <a:lnSpc>
                <a:spcPct val="80000"/>
              </a:lnSpc>
            </a:pPr>
            <a:endParaRPr lang="zh-TW" altLang="en-US" sz="240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8"/>
          <p:cNvSpPr>
            <a:spLocks noGrp="1" noChangeArrowheads="1"/>
          </p:cNvSpPr>
          <p:nvPr>
            <p:ph type="sldNum" sz="quarter" idx="12"/>
          </p:nvPr>
        </p:nvSpPr>
        <p:spPr>
          <a:xfrm>
            <a:off x="457200" y="6245225"/>
            <a:ext cx="2133600" cy="476250"/>
          </a:xfrm>
          <a:noFill/>
        </p:spPr>
        <p:txBody>
          <a:bodyPr/>
          <a:lstStyle/>
          <a:p>
            <a:pPr algn="l"/>
            <a:fld id="{66868D20-7A43-43D3-AF80-B48C3B219B44}" type="slidenum">
              <a:rPr lang="zh-TW" altLang="en-US" smtClean="0">
                <a:latin typeface="Arial" pitchFamily="34" charset="0"/>
              </a:rPr>
              <a:pPr algn="l"/>
              <a:t>35</a:t>
            </a:fld>
            <a:endParaRPr lang="en-US" altLang="zh-TW" smtClean="0">
              <a:latin typeface="Arial" pitchFamily="34" charset="0"/>
            </a:endParaRPr>
          </a:p>
        </p:txBody>
      </p:sp>
      <p:sp>
        <p:nvSpPr>
          <p:cNvPr id="33795" name="Rectangle 2"/>
          <p:cNvSpPr>
            <a:spLocks noGrp="1" noChangeArrowheads="1"/>
          </p:cNvSpPr>
          <p:nvPr>
            <p:ph type="body" idx="1"/>
          </p:nvPr>
        </p:nvSpPr>
        <p:spPr/>
        <p:txBody>
          <a:bodyPr/>
          <a:lstStyle/>
          <a:p>
            <a:pPr eaLnBrk="1" hangingPunct="1"/>
            <a:endParaRPr lang="zh-TW" altLang="en-US" smtClean="0"/>
          </a:p>
        </p:txBody>
      </p:sp>
      <p:pic>
        <p:nvPicPr>
          <p:cNvPr id="251907" name="Picture 3" descr="Taichung_old_airphoto(1948)"/>
          <p:cNvPicPr>
            <a:picLocks noChangeAspect="1" noChangeArrowheads="1"/>
          </p:cNvPicPr>
          <p:nvPr/>
        </p:nvPicPr>
        <p:blipFill>
          <a:blip r:embed="rId3" cstate="print"/>
          <a:srcRect/>
          <a:stretch>
            <a:fillRect/>
          </a:stretch>
        </p:blipFill>
        <p:spPr bwMode="auto">
          <a:xfrm>
            <a:off x="4427538" y="2486025"/>
            <a:ext cx="4427537" cy="2759075"/>
          </a:xfrm>
          <a:prstGeom prst="rect">
            <a:avLst/>
          </a:prstGeom>
          <a:noFill/>
          <a:effectLst>
            <a:outerShdw dist="107763" dir="2700000" algn="ctr" rotWithShape="0">
              <a:srgbClr val="808080">
                <a:alpha val="50000"/>
              </a:srgbClr>
            </a:outerShdw>
          </a:effectLst>
        </p:spPr>
      </p:pic>
      <p:pic>
        <p:nvPicPr>
          <p:cNvPr id="251908" name="Picture 4" descr="sample_1"/>
          <p:cNvPicPr>
            <a:picLocks noChangeAspect="1" noChangeArrowheads="1"/>
          </p:cNvPicPr>
          <p:nvPr/>
        </p:nvPicPr>
        <p:blipFill>
          <a:blip r:embed="rId4" cstate="print"/>
          <a:srcRect/>
          <a:stretch>
            <a:fillRect/>
          </a:stretch>
        </p:blipFill>
        <p:spPr bwMode="auto">
          <a:xfrm>
            <a:off x="395288" y="182563"/>
            <a:ext cx="4498975" cy="2938462"/>
          </a:xfrm>
          <a:prstGeom prst="rect">
            <a:avLst/>
          </a:prstGeom>
          <a:noFill/>
          <a:effectLst>
            <a:outerShdw dist="107763" dir="2700000" algn="ctr" rotWithShape="0">
              <a:srgbClr val="808080">
                <a:alpha val="50000"/>
              </a:srgbClr>
            </a:outerShdw>
          </a:effectLst>
        </p:spPr>
      </p:pic>
      <p:sp>
        <p:nvSpPr>
          <p:cNvPr id="33798" name="Text Box 5"/>
          <p:cNvSpPr txBox="1">
            <a:spLocks noChangeArrowheads="1"/>
          </p:cNvSpPr>
          <p:nvPr/>
        </p:nvSpPr>
        <p:spPr bwMode="auto">
          <a:xfrm>
            <a:off x="468313" y="3351213"/>
            <a:ext cx="2533650" cy="366712"/>
          </a:xfrm>
          <a:prstGeom prst="rect">
            <a:avLst/>
          </a:prstGeom>
          <a:noFill/>
          <a:ln w="9525">
            <a:noFill/>
            <a:miter lim="800000"/>
            <a:headEnd/>
            <a:tailEnd/>
          </a:ln>
        </p:spPr>
        <p:txBody>
          <a:bodyPr wrap="none">
            <a:spAutoFit/>
          </a:bodyPr>
          <a:lstStyle/>
          <a:p>
            <a:r>
              <a:rPr lang="zh-TW" altLang="en-US" sz="1800">
                <a:latin typeface="Arial" pitchFamily="34" charset="0"/>
              </a:rPr>
              <a:t>台北市航照</a:t>
            </a:r>
            <a:r>
              <a:rPr lang="en-US" altLang="zh-TW" sz="1800">
                <a:latin typeface="Arial" pitchFamily="34" charset="0"/>
              </a:rPr>
              <a:t>,1947/09/15</a:t>
            </a:r>
          </a:p>
        </p:txBody>
      </p:sp>
      <p:sp>
        <p:nvSpPr>
          <p:cNvPr id="33799" name="Text Box 6"/>
          <p:cNvSpPr txBox="1">
            <a:spLocks noChangeArrowheads="1"/>
          </p:cNvSpPr>
          <p:nvPr/>
        </p:nvSpPr>
        <p:spPr bwMode="auto">
          <a:xfrm>
            <a:off x="6084888" y="2054225"/>
            <a:ext cx="2533650" cy="366713"/>
          </a:xfrm>
          <a:prstGeom prst="rect">
            <a:avLst/>
          </a:prstGeom>
          <a:noFill/>
          <a:ln w="9525">
            <a:noFill/>
            <a:miter lim="800000"/>
            <a:headEnd/>
            <a:tailEnd/>
          </a:ln>
        </p:spPr>
        <p:txBody>
          <a:bodyPr wrap="none">
            <a:spAutoFit/>
          </a:bodyPr>
          <a:lstStyle/>
          <a:p>
            <a:r>
              <a:rPr lang="zh-TW" altLang="en-US" sz="1800">
                <a:latin typeface="Arial" pitchFamily="34" charset="0"/>
              </a:rPr>
              <a:t>台中市航照</a:t>
            </a:r>
            <a:r>
              <a:rPr lang="en-US" altLang="zh-TW" sz="1800">
                <a:latin typeface="Arial" pitchFamily="34" charset="0"/>
              </a:rPr>
              <a:t>,1948/06/26</a:t>
            </a:r>
          </a:p>
        </p:txBody>
      </p:sp>
      <p:pic>
        <p:nvPicPr>
          <p:cNvPr id="33800" name="Picture 7" descr="時間"/>
          <p:cNvPicPr>
            <a:picLocks noChangeAspect="1" noChangeArrowheads="1"/>
          </p:cNvPicPr>
          <p:nvPr/>
        </p:nvPicPr>
        <p:blipFill>
          <a:blip r:embed="rId5" cstate="print"/>
          <a:srcRect/>
          <a:stretch>
            <a:fillRect/>
          </a:stretch>
        </p:blipFill>
        <p:spPr bwMode="auto">
          <a:xfrm>
            <a:off x="684213" y="5445125"/>
            <a:ext cx="7885112" cy="892175"/>
          </a:xfrm>
          <a:prstGeom prst="rect">
            <a:avLst/>
          </a:prstGeom>
          <a:noFill/>
          <a:ln w="9525">
            <a:noFill/>
            <a:miter lim="800000"/>
            <a:headEnd/>
            <a:tailEnd/>
          </a:ln>
        </p:spPr>
      </p:pic>
      <p:sp>
        <p:nvSpPr>
          <p:cNvPr id="33801" name="Text Box 8"/>
          <p:cNvSpPr txBox="1">
            <a:spLocks noChangeArrowheads="1"/>
          </p:cNvSpPr>
          <p:nvPr/>
        </p:nvSpPr>
        <p:spPr bwMode="auto">
          <a:xfrm>
            <a:off x="2987675" y="6446838"/>
            <a:ext cx="3384550" cy="366712"/>
          </a:xfrm>
          <a:prstGeom prst="rect">
            <a:avLst/>
          </a:prstGeom>
          <a:noFill/>
          <a:ln w="9525">
            <a:noFill/>
            <a:miter lim="800000"/>
            <a:headEnd/>
            <a:tailEnd/>
          </a:ln>
        </p:spPr>
        <p:txBody>
          <a:bodyPr wrap="none">
            <a:spAutoFit/>
          </a:bodyPr>
          <a:lstStyle/>
          <a:p>
            <a:r>
              <a:rPr lang="zh-TW" altLang="en-US" sz="1800">
                <a:latin typeface="Arial" pitchFamily="34" charset="0"/>
              </a:rPr>
              <a:t>台灣不同時期航照資料典藏機構</a:t>
            </a:r>
          </a:p>
        </p:txBody>
      </p:sp>
      <p:grpSp>
        <p:nvGrpSpPr>
          <p:cNvPr id="2" name="Group 9"/>
          <p:cNvGrpSpPr>
            <a:grpSpLocks/>
          </p:cNvGrpSpPr>
          <p:nvPr/>
        </p:nvGrpSpPr>
        <p:grpSpPr bwMode="auto">
          <a:xfrm>
            <a:off x="1908175" y="6021388"/>
            <a:ext cx="1368425" cy="495300"/>
            <a:chOff x="1202" y="3793"/>
            <a:chExt cx="862" cy="312"/>
          </a:xfrm>
        </p:grpSpPr>
        <p:sp>
          <p:nvSpPr>
            <p:cNvPr id="33806" name="Rectangle 10"/>
            <p:cNvSpPr>
              <a:spLocks noChangeArrowheads="1"/>
            </p:cNvSpPr>
            <p:nvPr/>
          </p:nvSpPr>
          <p:spPr bwMode="auto">
            <a:xfrm>
              <a:off x="1701" y="3793"/>
              <a:ext cx="363" cy="136"/>
            </a:xfrm>
            <a:prstGeom prst="rect">
              <a:avLst/>
            </a:prstGeom>
            <a:noFill/>
            <a:ln w="57150">
              <a:solidFill>
                <a:schemeClr val="hlink"/>
              </a:solidFill>
              <a:miter lim="800000"/>
              <a:headEnd/>
              <a:tailEnd/>
            </a:ln>
          </p:spPr>
          <p:txBody>
            <a:bodyPr wrap="none" anchor="ctr"/>
            <a:lstStyle/>
            <a:p>
              <a:endParaRPr lang="zh-TW" altLang="en-US"/>
            </a:p>
          </p:txBody>
        </p:sp>
        <p:sp>
          <p:nvSpPr>
            <p:cNvPr id="33807" name="Text Box 11"/>
            <p:cNvSpPr txBox="1">
              <a:spLocks noChangeArrowheads="1"/>
            </p:cNvSpPr>
            <p:nvPr/>
          </p:nvSpPr>
          <p:spPr bwMode="auto">
            <a:xfrm>
              <a:off x="1202" y="3884"/>
              <a:ext cx="508" cy="221"/>
            </a:xfrm>
            <a:prstGeom prst="rect">
              <a:avLst/>
            </a:prstGeom>
            <a:noFill/>
            <a:ln w="9525">
              <a:noFill/>
              <a:miter lim="800000"/>
              <a:headEnd/>
              <a:tailEnd/>
            </a:ln>
          </p:spPr>
          <p:txBody>
            <a:bodyPr wrap="none">
              <a:spAutoFit/>
            </a:bodyPr>
            <a:lstStyle/>
            <a:p>
              <a:r>
                <a:rPr lang="en-US" altLang="zh-TW" sz="1700">
                  <a:solidFill>
                    <a:srgbClr val="C00000"/>
                  </a:solidFill>
                  <a:latin typeface="Arial" pitchFamily="34" charset="0"/>
                </a:rPr>
                <a:t>NARA</a:t>
              </a:r>
            </a:p>
          </p:txBody>
        </p:sp>
      </p:grpSp>
      <p:grpSp>
        <p:nvGrpSpPr>
          <p:cNvPr id="3" name="Group 12"/>
          <p:cNvGrpSpPr>
            <a:grpSpLocks/>
          </p:cNvGrpSpPr>
          <p:nvPr/>
        </p:nvGrpSpPr>
        <p:grpSpPr bwMode="auto">
          <a:xfrm>
            <a:off x="5364163" y="6021388"/>
            <a:ext cx="1443037" cy="495300"/>
            <a:chOff x="3379" y="3793"/>
            <a:chExt cx="909" cy="312"/>
          </a:xfrm>
        </p:grpSpPr>
        <p:sp>
          <p:nvSpPr>
            <p:cNvPr id="33804" name="Rectangle 13"/>
            <p:cNvSpPr>
              <a:spLocks noChangeArrowheads="1"/>
            </p:cNvSpPr>
            <p:nvPr/>
          </p:nvSpPr>
          <p:spPr bwMode="auto">
            <a:xfrm>
              <a:off x="3379" y="3793"/>
              <a:ext cx="363" cy="136"/>
            </a:xfrm>
            <a:prstGeom prst="rect">
              <a:avLst/>
            </a:prstGeom>
            <a:noFill/>
            <a:ln w="57150">
              <a:solidFill>
                <a:schemeClr val="hlink"/>
              </a:solidFill>
              <a:miter lim="800000"/>
              <a:headEnd/>
              <a:tailEnd/>
            </a:ln>
          </p:spPr>
          <p:txBody>
            <a:bodyPr wrap="none" anchor="ctr"/>
            <a:lstStyle/>
            <a:p>
              <a:endParaRPr lang="zh-TW" altLang="en-US">
                <a:solidFill>
                  <a:srgbClr val="C00000"/>
                </a:solidFill>
              </a:endParaRPr>
            </a:p>
          </p:txBody>
        </p:sp>
        <p:sp>
          <p:nvSpPr>
            <p:cNvPr id="33805" name="Text Box 14"/>
            <p:cNvSpPr txBox="1">
              <a:spLocks noChangeArrowheads="1"/>
            </p:cNvSpPr>
            <p:nvPr/>
          </p:nvSpPr>
          <p:spPr bwMode="auto">
            <a:xfrm>
              <a:off x="3696" y="3884"/>
              <a:ext cx="592" cy="221"/>
            </a:xfrm>
            <a:prstGeom prst="rect">
              <a:avLst/>
            </a:prstGeom>
            <a:noFill/>
            <a:ln w="9525">
              <a:noFill/>
              <a:miter lim="800000"/>
              <a:headEnd/>
              <a:tailEnd/>
            </a:ln>
          </p:spPr>
          <p:txBody>
            <a:bodyPr wrap="none">
              <a:spAutoFit/>
            </a:bodyPr>
            <a:lstStyle/>
            <a:p>
              <a:r>
                <a:rPr lang="en-US" altLang="zh-TW" sz="1700">
                  <a:solidFill>
                    <a:srgbClr val="C00000"/>
                  </a:solidFill>
                  <a:latin typeface="Arial" pitchFamily="34" charset="0"/>
                </a:rPr>
                <a:t>Corona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8"/>
          <p:cNvSpPr>
            <a:spLocks noGrp="1" noChangeArrowheads="1"/>
          </p:cNvSpPr>
          <p:nvPr>
            <p:ph type="sldNum" sz="quarter" idx="12"/>
          </p:nvPr>
        </p:nvSpPr>
        <p:spPr>
          <a:xfrm>
            <a:off x="457200" y="6245225"/>
            <a:ext cx="2133600" cy="476250"/>
          </a:xfrm>
          <a:noFill/>
        </p:spPr>
        <p:txBody>
          <a:bodyPr/>
          <a:lstStyle/>
          <a:p>
            <a:pPr algn="l"/>
            <a:fld id="{A346594C-569F-4C50-9A18-551BE8E92F3C}" type="slidenum">
              <a:rPr lang="zh-TW" altLang="en-US" smtClean="0">
                <a:latin typeface="Arial" pitchFamily="34" charset="0"/>
              </a:rPr>
              <a:pPr algn="l"/>
              <a:t>36</a:t>
            </a:fld>
            <a:endParaRPr lang="en-US" altLang="zh-TW" smtClean="0">
              <a:latin typeface="Arial" pitchFamily="34" charset="0"/>
            </a:endParaRPr>
          </a:p>
        </p:txBody>
      </p:sp>
      <p:sp>
        <p:nvSpPr>
          <p:cNvPr id="34819" name="Rectangle 2"/>
          <p:cNvSpPr>
            <a:spLocks noGrp="1" noChangeArrowheads="1"/>
          </p:cNvSpPr>
          <p:nvPr>
            <p:ph type="title"/>
          </p:nvPr>
        </p:nvSpPr>
        <p:spPr bwMode="auto">
          <a:xfrm>
            <a:off x="879475" y="274638"/>
            <a:ext cx="8229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臺灣</a:t>
            </a:r>
            <a:r>
              <a:rPr lang="en-US" altLang="zh-TW" smtClean="0"/>
              <a:t>Corona</a:t>
            </a:r>
            <a:r>
              <a:rPr lang="zh-TW" altLang="en-US" smtClean="0"/>
              <a:t>衛星影像查詢系統 </a:t>
            </a:r>
          </a:p>
        </p:txBody>
      </p:sp>
      <p:sp>
        <p:nvSpPr>
          <p:cNvPr id="34820" name="Rectangle 3"/>
          <p:cNvSpPr>
            <a:spLocks noGrp="1" noChangeArrowheads="1"/>
          </p:cNvSpPr>
          <p:nvPr>
            <p:ph type="body" idx="1"/>
          </p:nvPr>
        </p:nvSpPr>
        <p:spPr>
          <a:xfrm>
            <a:off x="663575" y="1600200"/>
            <a:ext cx="8229600" cy="4525963"/>
          </a:xfrm>
        </p:spPr>
        <p:txBody>
          <a:bodyPr/>
          <a:lstStyle/>
          <a:p>
            <a:pPr eaLnBrk="1" hangingPunct="1">
              <a:lnSpc>
                <a:spcPct val="90000"/>
              </a:lnSpc>
            </a:pPr>
            <a:r>
              <a:rPr lang="zh-TW" altLang="en-US" sz="2400" smtClean="0"/>
              <a:t>冷戰時期，美國發展出以軍事偵察為目的的人造衛星，稱為</a:t>
            </a:r>
            <a:r>
              <a:rPr lang="en-US" altLang="zh-TW" sz="2400" smtClean="0"/>
              <a:t>CORONA</a:t>
            </a:r>
            <a:r>
              <a:rPr lang="zh-TW" altLang="en-US" sz="2400" smtClean="0"/>
              <a:t>衛星，在</a:t>
            </a:r>
            <a:r>
              <a:rPr lang="en-US" altLang="zh-TW" sz="2400" smtClean="0"/>
              <a:t>1960~1972</a:t>
            </a:r>
            <a:r>
              <a:rPr lang="zh-TW" altLang="en-US" sz="2400" smtClean="0"/>
              <a:t>年間曾經使用許多套不同的攝影系拍攝大量涵蓋全球的衛星影像，其中以</a:t>
            </a:r>
            <a:r>
              <a:rPr lang="en-US" altLang="zh-TW" sz="2400" smtClean="0"/>
              <a:t>KH-4A</a:t>
            </a:r>
            <a:r>
              <a:rPr lang="zh-TW" altLang="en-US" sz="2400" smtClean="0"/>
              <a:t>與</a:t>
            </a:r>
            <a:r>
              <a:rPr lang="en-US" altLang="zh-TW" sz="2400" smtClean="0"/>
              <a:t>KH-4B</a:t>
            </a:r>
            <a:r>
              <a:rPr lang="zh-TW" altLang="en-US" sz="2400" smtClean="0"/>
              <a:t>光學攝影系統極為先進，拍攝的影像地面解析度高達約</a:t>
            </a:r>
            <a:r>
              <a:rPr lang="en-US" altLang="zh-TW" sz="2400" smtClean="0"/>
              <a:t>2</a:t>
            </a:r>
            <a:r>
              <a:rPr lang="zh-TW" altLang="en-US" sz="2400" smtClean="0"/>
              <a:t>至</a:t>
            </a:r>
            <a:r>
              <a:rPr lang="en-US" altLang="zh-TW" sz="2400" smtClean="0"/>
              <a:t>3</a:t>
            </a:r>
            <a:r>
              <a:rPr lang="zh-TW" altLang="en-US" sz="2400" smtClean="0"/>
              <a:t>米，可說是十分珍貴的高品質衛星影像。有關涵蓋台灣的拍攝任務共有</a:t>
            </a:r>
            <a:r>
              <a:rPr lang="en-US" altLang="zh-TW" sz="2400" smtClean="0"/>
              <a:t>24</a:t>
            </a:r>
            <a:r>
              <a:rPr lang="zh-TW" altLang="en-US" sz="2400" smtClean="0"/>
              <a:t>次，共計有</a:t>
            </a:r>
            <a:r>
              <a:rPr lang="en-US" altLang="zh-TW" sz="2400" smtClean="0"/>
              <a:t>738</a:t>
            </a:r>
            <a:r>
              <a:rPr lang="zh-TW" altLang="en-US" sz="2400" smtClean="0"/>
              <a:t>幅影像，其中又以</a:t>
            </a:r>
            <a:r>
              <a:rPr lang="en-US" altLang="zh-TW" sz="2400" smtClean="0"/>
              <a:t>KH-4A</a:t>
            </a:r>
            <a:r>
              <a:rPr lang="zh-TW" altLang="en-US" sz="2400" smtClean="0"/>
              <a:t>系列中</a:t>
            </a:r>
            <a:r>
              <a:rPr lang="en-US" altLang="zh-TW" sz="2400" smtClean="0"/>
              <a:t>1035-2</a:t>
            </a:r>
            <a:r>
              <a:rPr lang="zh-TW" altLang="en-US" sz="2400" smtClean="0"/>
              <a:t>號任務</a:t>
            </a:r>
            <a:r>
              <a:rPr lang="en-US" altLang="zh-TW" sz="2400" smtClean="0">
                <a:solidFill>
                  <a:srgbClr val="C00000"/>
                </a:solidFill>
              </a:rPr>
              <a:t>(1966/9/27</a:t>
            </a:r>
            <a:r>
              <a:rPr lang="zh-TW" altLang="en-US" sz="2400" smtClean="0">
                <a:solidFill>
                  <a:srgbClr val="C00000"/>
                </a:solidFill>
              </a:rPr>
              <a:t>拍攝</a:t>
            </a:r>
            <a:r>
              <a:rPr lang="en-US" altLang="zh-TW" sz="2400" smtClean="0">
                <a:solidFill>
                  <a:srgbClr val="C00000"/>
                </a:solidFill>
              </a:rPr>
              <a:t>)</a:t>
            </a:r>
            <a:r>
              <a:rPr lang="zh-TW" altLang="en-US" sz="2400" smtClean="0"/>
              <a:t>以及</a:t>
            </a:r>
            <a:r>
              <a:rPr lang="en-US" altLang="zh-TW" sz="2400" smtClean="0"/>
              <a:t>KH-4B</a:t>
            </a:r>
            <a:r>
              <a:rPr lang="zh-TW" altLang="en-US" sz="2400" smtClean="0"/>
              <a:t>系列中</a:t>
            </a:r>
            <a:r>
              <a:rPr lang="en-US" altLang="zh-TW" sz="2400" smtClean="0"/>
              <a:t>1106-2</a:t>
            </a:r>
            <a:r>
              <a:rPr lang="zh-TW" altLang="en-US" sz="2400" smtClean="0"/>
              <a:t>號任務</a:t>
            </a:r>
            <a:r>
              <a:rPr lang="en-US" altLang="zh-TW" sz="2400" smtClean="0">
                <a:solidFill>
                  <a:srgbClr val="C00000"/>
                </a:solidFill>
              </a:rPr>
              <a:t>(1969/2/11</a:t>
            </a:r>
            <a:r>
              <a:rPr lang="zh-TW" altLang="en-US" sz="2400" smtClean="0">
                <a:solidFill>
                  <a:srgbClr val="C00000"/>
                </a:solidFill>
              </a:rPr>
              <a:t>拍攝</a:t>
            </a:r>
            <a:r>
              <a:rPr lang="en-US" altLang="zh-TW" sz="2400" smtClean="0">
                <a:solidFill>
                  <a:srgbClr val="C00000"/>
                </a:solidFill>
              </a:rPr>
              <a:t>)</a:t>
            </a:r>
            <a:r>
              <a:rPr lang="zh-TW" altLang="en-US" sz="2400" smtClean="0"/>
              <a:t>所拍攝之影像，品質最為良好。本計畫已取得</a:t>
            </a:r>
            <a:r>
              <a:rPr lang="en-US" altLang="zh-TW" sz="2400" smtClean="0"/>
              <a:t>1106-2</a:t>
            </a:r>
            <a:r>
              <a:rPr lang="zh-TW" altLang="en-US" sz="2400" smtClean="0"/>
              <a:t>號任務前拍影像與後拍影像（編號</a:t>
            </a:r>
            <a:r>
              <a:rPr lang="en-US" altLang="zh-TW" sz="2400" smtClean="0"/>
              <a:t>DS1106-2086DA123 ~ 129</a:t>
            </a:r>
            <a:r>
              <a:rPr lang="zh-TW" altLang="en-US" sz="2400" smtClean="0"/>
              <a:t>、</a:t>
            </a:r>
            <a:r>
              <a:rPr lang="en-US" altLang="zh-TW" sz="2400" smtClean="0"/>
              <a:t>DS1106-2086DF116 ~ 128</a:t>
            </a:r>
            <a:r>
              <a:rPr lang="zh-TW" altLang="en-US" sz="2400" smtClean="0"/>
              <a:t>）以及</a:t>
            </a:r>
            <a:r>
              <a:rPr lang="en-US" altLang="zh-TW" sz="2400" smtClean="0"/>
              <a:t>1035-2</a:t>
            </a:r>
            <a:r>
              <a:rPr lang="zh-TW" altLang="en-US" sz="2400" smtClean="0"/>
              <a:t>號任務前拍影像（編號</a:t>
            </a:r>
            <a:r>
              <a:rPr lang="en-US" altLang="zh-TW" sz="2400" smtClean="0"/>
              <a:t>DS1035-2100DA132~144</a:t>
            </a:r>
            <a:r>
              <a:rPr lang="zh-TW" altLang="en-US" sz="2400" smtClean="0"/>
              <a:t>）總計</a:t>
            </a:r>
            <a:r>
              <a:rPr lang="en-US" altLang="zh-TW" sz="2400" smtClean="0"/>
              <a:t>33</a:t>
            </a:r>
            <a:r>
              <a:rPr lang="zh-TW" altLang="en-US" sz="2400" smtClean="0"/>
              <a:t>幅。</a:t>
            </a:r>
          </a:p>
          <a:p>
            <a:pPr eaLnBrk="1" hangingPunct="1">
              <a:lnSpc>
                <a:spcPct val="90000"/>
              </a:lnSpc>
            </a:pPr>
            <a:r>
              <a:rPr lang="zh-TW" altLang="en-US" sz="2400" smtClean="0"/>
              <a:t>網址：</a:t>
            </a:r>
            <a:r>
              <a:rPr lang="en-US" altLang="zh-TW" sz="2400" smtClean="0"/>
              <a:t>http://gis.rchss.sinica.edu.tw/corona/ </a:t>
            </a:r>
            <a:endParaRPr lang="zh-TW" altLang="en-US" sz="240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8"/>
          <p:cNvSpPr>
            <a:spLocks noGrp="1" noChangeArrowheads="1"/>
          </p:cNvSpPr>
          <p:nvPr>
            <p:ph type="sldNum" sz="quarter" idx="12"/>
          </p:nvPr>
        </p:nvSpPr>
        <p:spPr>
          <a:xfrm>
            <a:off x="457200" y="6245225"/>
            <a:ext cx="2133600" cy="476250"/>
          </a:xfrm>
          <a:noFill/>
        </p:spPr>
        <p:txBody>
          <a:bodyPr/>
          <a:lstStyle/>
          <a:p>
            <a:pPr algn="l"/>
            <a:fld id="{CE5B7634-0ACF-4DAE-9A3E-3D914B70B33B}" type="slidenum">
              <a:rPr lang="zh-TW" altLang="en-US" smtClean="0">
                <a:latin typeface="Arial" pitchFamily="34" charset="0"/>
              </a:rPr>
              <a:pPr algn="l"/>
              <a:t>37</a:t>
            </a:fld>
            <a:endParaRPr lang="en-US" altLang="zh-TW" smtClean="0">
              <a:latin typeface="Arial" pitchFamily="34" charset="0"/>
            </a:endParaRPr>
          </a:p>
        </p:txBody>
      </p:sp>
      <p:sp>
        <p:nvSpPr>
          <p:cNvPr id="35843" name="標題 8"/>
          <p:cNvSpPr>
            <a:spLocks noGrp="1"/>
          </p:cNvSpPr>
          <p:nvPr>
            <p:ph type="title" idx="4294967295"/>
          </p:nvPr>
        </p:nvSpPr>
        <p:spPr bwMode="auto">
          <a:xfrm>
            <a:off x="647700" y="273050"/>
            <a:ext cx="6861175" cy="635000"/>
          </a:xfrm>
          <a:prstGeom prst="rect">
            <a:avLst/>
          </a:prstGeom>
          <a:noFill/>
          <a:ln>
            <a:miter lim="800000"/>
            <a:headEnd/>
            <a:tailEnd/>
          </a:ln>
        </p:spPr>
        <p:txBody>
          <a:bodyPr lIns="91422" tIns="45711" rIns="91422" bIns="45711" anchor="b"/>
          <a:lstStyle/>
          <a:p>
            <a:pPr eaLnBrk="1" hangingPunct="1"/>
            <a:endParaRPr lang="zh-TW" altLang="en-US" smtClean="0"/>
          </a:p>
        </p:txBody>
      </p:sp>
      <p:pic>
        <p:nvPicPr>
          <p:cNvPr id="7" name="內容版面配置區 6" descr="DS1106-2086DF112~129.jpg"/>
          <p:cNvPicPr>
            <a:picLocks noGrp="1" noChangeAspect="1"/>
          </p:cNvPicPr>
          <p:nvPr>
            <p:ph sz="quarter" idx="4294967295"/>
          </p:nvPr>
        </p:nvPicPr>
        <p:blipFill>
          <a:blip r:embed="rId3" cstate="print"/>
          <a:stretch>
            <a:fillRect/>
          </a:stretch>
        </p:blipFill>
        <p:spPr>
          <a:xfrm>
            <a:off x="395288" y="2198688"/>
            <a:ext cx="4205287" cy="3482975"/>
          </a:xfrm>
          <a:effectLst>
            <a:outerShdw blurRad="292100" dist="139700" dir="2700000" algn="tl" rotWithShape="0">
              <a:srgbClr val="333333">
                <a:alpha val="65000"/>
              </a:srgbClr>
            </a:outerShdw>
          </a:effectLst>
        </p:spPr>
      </p:pic>
      <p:pic>
        <p:nvPicPr>
          <p:cNvPr id="8" name="內容版面配置區 7" descr="圖片 2.JPG"/>
          <p:cNvPicPr>
            <a:picLocks noGrp="1" noChangeAspect="1"/>
          </p:cNvPicPr>
          <p:nvPr>
            <p:ph sz="quarter" idx="4294967295"/>
          </p:nvPr>
        </p:nvPicPr>
        <p:blipFill>
          <a:blip r:embed="rId4" cstate="print"/>
          <a:stretch>
            <a:fillRect/>
          </a:stretch>
        </p:blipFill>
        <p:spPr>
          <a:xfrm>
            <a:off x="4972050" y="1984375"/>
            <a:ext cx="3500438" cy="4421188"/>
          </a:xfrm>
          <a:effectLst>
            <a:outerShdw blurRad="292100" dist="139700" dir="2700000" algn="tl" rotWithShape="0">
              <a:srgbClr val="333333">
                <a:alpha val="65000"/>
              </a:srgbClr>
            </a:outerShdw>
          </a:effectLst>
        </p:spPr>
      </p:pic>
      <p:sp>
        <p:nvSpPr>
          <p:cNvPr id="35846" name="文字版面配置區 9"/>
          <p:cNvSpPr>
            <a:spLocks noGrp="1"/>
          </p:cNvSpPr>
          <p:nvPr>
            <p:ph type="body" sz="quarter" idx="4294967295"/>
          </p:nvPr>
        </p:nvSpPr>
        <p:spPr>
          <a:xfrm>
            <a:off x="714375" y="1270000"/>
            <a:ext cx="3657600" cy="658813"/>
          </a:xfrm>
          <a:prstGeom prst="roundRect">
            <a:avLst>
              <a:gd name="adj" fmla="val 16667"/>
            </a:avLst>
          </a:prstGeom>
          <a:solidFill>
            <a:schemeClr val="accent1"/>
          </a:solidFill>
        </p:spPr>
        <p:txBody>
          <a:bodyPr lIns="91422" tIns="45711" rIns="91422" bIns="45711" anchor="ctr"/>
          <a:lstStyle/>
          <a:p>
            <a:pPr marL="0" indent="0" eaLnBrk="1" hangingPunct="1">
              <a:lnSpc>
                <a:spcPct val="90000"/>
              </a:lnSpc>
              <a:buFontTx/>
              <a:buNone/>
            </a:pPr>
            <a:r>
              <a:rPr lang="en-US" altLang="zh-TW" sz="2000" b="0" smtClean="0">
                <a:solidFill>
                  <a:srgbClr val="FFFFFF"/>
                </a:solidFill>
              </a:rPr>
              <a:t>CORONA KH-4B 1106-2 footprint</a:t>
            </a:r>
          </a:p>
        </p:txBody>
      </p:sp>
      <p:sp>
        <p:nvSpPr>
          <p:cNvPr id="35847" name="文字版面配置區 10"/>
          <p:cNvSpPr>
            <a:spLocks noGrp="1"/>
          </p:cNvSpPr>
          <p:nvPr>
            <p:ph type="body" sz="quarter" idx="4294967295"/>
          </p:nvPr>
        </p:nvSpPr>
        <p:spPr>
          <a:xfrm>
            <a:off x="4886325" y="1270000"/>
            <a:ext cx="3657600" cy="658813"/>
          </a:xfrm>
          <a:prstGeom prst="roundRect">
            <a:avLst>
              <a:gd name="adj" fmla="val 16667"/>
            </a:avLst>
          </a:prstGeom>
          <a:solidFill>
            <a:schemeClr val="accent1"/>
          </a:solidFill>
        </p:spPr>
        <p:txBody>
          <a:bodyPr lIns="91422" tIns="45711" rIns="91422" bIns="45711" anchor="ctr"/>
          <a:lstStyle/>
          <a:p>
            <a:pPr marL="0" indent="0" eaLnBrk="1" hangingPunct="1">
              <a:lnSpc>
                <a:spcPct val="90000"/>
              </a:lnSpc>
              <a:buFontTx/>
              <a:buNone/>
            </a:pPr>
            <a:r>
              <a:rPr lang="en-US" altLang="zh-TW" sz="2000" b="0" smtClean="0">
                <a:solidFill>
                  <a:srgbClr val="FFFFFF"/>
                </a:solidFill>
              </a:rPr>
              <a:t>CORONA KH-4B 1106-2 Taiwan Area</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8"/>
          <p:cNvSpPr>
            <a:spLocks noGrp="1" noChangeArrowheads="1"/>
          </p:cNvSpPr>
          <p:nvPr>
            <p:ph type="sldNum" sz="quarter" idx="12"/>
          </p:nvPr>
        </p:nvSpPr>
        <p:spPr>
          <a:xfrm>
            <a:off x="457200" y="6245225"/>
            <a:ext cx="2133600" cy="476250"/>
          </a:xfrm>
          <a:noFill/>
        </p:spPr>
        <p:txBody>
          <a:bodyPr/>
          <a:lstStyle/>
          <a:p>
            <a:pPr algn="l"/>
            <a:fld id="{EBA21BCE-7790-4DD8-B700-AF435AF8A513}" type="slidenum">
              <a:rPr lang="zh-TW" altLang="en-US" smtClean="0">
                <a:latin typeface="Arial" pitchFamily="34" charset="0"/>
              </a:rPr>
              <a:pPr algn="l"/>
              <a:t>38</a:t>
            </a:fld>
            <a:endParaRPr lang="en-US" altLang="zh-TW" smtClean="0">
              <a:latin typeface="Arial" pitchFamily="34" charset="0"/>
            </a:endParaRPr>
          </a:p>
        </p:txBody>
      </p:sp>
      <p:sp>
        <p:nvSpPr>
          <p:cNvPr id="36867" name="標題 8"/>
          <p:cNvSpPr>
            <a:spLocks noGrp="1"/>
          </p:cNvSpPr>
          <p:nvPr>
            <p:ph type="title" idx="4294967295"/>
          </p:nvPr>
        </p:nvSpPr>
        <p:spPr bwMode="auto">
          <a:xfrm>
            <a:off x="457200" y="274638"/>
            <a:ext cx="8229600" cy="1143000"/>
          </a:xfrm>
          <a:prstGeom prst="rect">
            <a:avLst/>
          </a:prstGeom>
          <a:noFill/>
          <a:ln>
            <a:miter lim="800000"/>
            <a:headEnd/>
            <a:tailEnd/>
          </a:ln>
        </p:spPr>
        <p:txBody>
          <a:bodyPr lIns="91422" tIns="45711" rIns="91422" bIns="45711" anchor="b"/>
          <a:lstStyle/>
          <a:p>
            <a:pPr eaLnBrk="1" hangingPunct="1"/>
            <a:endParaRPr lang="zh-TW" altLang="en-US" smtClean="0"/>
          </a:p>
        </p:txBody>
      </p:sp>
      <p:pic>
        <p:nvPicPr>
          <p:cNvPr id="12" name="內容版面配置區 11" descr="圖片 3.JPG"/>
          <p:cNvPicPr>
            <a:picLocks noGrp="1" noChangeAspect="1"/>
          </p:cNvPicPr>
          <p:nvPr>
            <p:ph sz="quarter" idx="4294967295"/>
          </p:nvPr>
        </p:nvPicPr>
        <p:blipFill>
          <a:blip r:embed="rId3" cstate="print"/>
          <a:srcRect/>
          <a:stretch>
            <a:fillRect/>
          </a:stretch>
        </p:blipFill>
        <p:spPr>
          <a:xfrm>
            <a:off x="500063" y="928688"/>
            <a:ext cx="8143875" cy="1857375"/>
          </a:xfrm>
        </p:spPr>
        <p:style>
          <a:lnRef idx="1">
            <a:schemeClr val="dk1"/>
          </a:lnRef>
          <a:fillRef idx="2">
            <a:schemeClr val="dk1"/>
          </a:fillRef>
          <a:effectRef idx="1">
            <a:schemeClr val="dk1"/>
          </a:effectRef>
          <a:fontRef idx="minor">
            <a:schemeClr val="dk1"/>
          </a:fontRef>
        </p:style>
      </p:pic>
      <p:pic>
        <p:nvPicPr>
          <p:cNvPr id="13" name="內容版面配置區 12" descr="圖片 4.JPG"/>
          <p:cNvPicPr>
            <a:picLocks noGrp="1" noChangeAspect="1"/>
          </p:cNvPicPr>
          <p:nvPr>
            <p:ph sz="quarter" idx="4294967295"/>
          </p:nvPr>
        </p:nvPicPr>
        <p:blipFill>
          <a:blip r:embed="rId4" cstate="email"/>
          <a:stretch>
            <a:fillRect/>
          </a:stretch>
        </p:blipFill>
        <p:spPr>
          <a:xfrm>
            <a:off x="4214810" y="3000383"/>
            <a:ext cx="4038600" cy="3077393"/>
          </a:xfrm>
        </p:spPr>
        <p:style>
          <a:lnRef idx="0">
            <a:schemeClr val="dk1"/>
          </a:lnRef>
          <a:fillRef idx="3">
            <a:schemeClr val="dk1"/>
          </a:fillRef>
          <a:effectRef idx="3">
            <a:schemeClr val="dk1"/>
          </a:effectRef>
          <a:fontRef idx="minor">
            <a:schemeClr val="lt1"/>
          </a:fontRef>
        </p:style>
      </p:pic>
      <p:sp>
        <p:nvSpPr>
          <p:cNvPr id="5" name="矩形 4"/>
          <p:cNvSpPr/>
          <p:nvPr/>
        </p:nvSpPr>
        <p:spPr>
          <a:xfrm>
            <a:off x="7643813" y="1214438"/>
            <a:ext cx="428625" cy="28575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defTabSz="914226" fontAlgn="auto">
              <a:spcBef>
                <a:spcPts val="0"/>
              </a:spcBef>
              <a:spcAft>
                <a:spcPts val="0"/>
              </a:spcAft>
              <a:defRPr/>
            </a:pPr>
            <a:endParaRPr kumimoji="0" lang="zh-TW" altLang="en-US" sz="1700"/>
          </a:p>
        </p:txBody>
      </p:sp>
      <p:cxnSp>
        <p:nvCxnSpPr>
          <p:cNvPr id="7" name="直線接點 6"/>
          <p:cNvCxnSpPr/>
          <p:nvPr/>
        </p:nvCxnSpPr>
        <p:spPr>
          <a:xfrm rot="10800000" flipV="1">
            <a:off x="4214813" y="1214438"/>
            <a:ext cx="3429000" cy="1785937"/>
          </a:xfrm>
          <a:prstGeom prst="line">
            <a:avLst/>
          </a:prstGeom>
          <a:ln>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直線接點 13"/>
          <p:cNvCxnSpPr/>
          <p:nvPr/>
        </p:nvCxnSpPr>
        <p:spPr>
          <a:xfrm rot="16200000" flipH="1">
            <a:off x="7393782" y="2178844"/>
            <a:ext cx="1500187" cy="142875"/>
          </a:xfrm>
          <a:prstGeom prst="line">
            <a:avLst/>
          </a:prstGeom>
          <a:ln>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36873" name="文字方塊 16"/>
          <p:cNvSpPr txBox="1">
            <a:spLocks noChangeArrowheads="1"/>
          </p:cNvSpPr>
          <p:nvPr/>
        </p:nvSpPr>
        <p:spPr bwMode="auto">
          <a:xfrm>
            <a:off x="857250" y="2928938"/>
            <a:ext cx="3144838" cy="615950"/>
          </a:xfrm>
          <a:prstGeom prst="rect">
            <a:avLst/>
          </a:prstGeom>
          <a:noFill/>
          <a:ln w="9525">
            <a:noFill/>
            <a:miter lim="800000"/>
            <a:headEnd/>
            <a:tailEnd/>
          </a:ln>
        </p:spPr>
        <p:txBody>
          <a:bodyPr wrap="none" lIns="91422" tIns="45711" rIns="91422" bIns="45711">
            <a:spAutoFit/>
          </a:bodyPr>
          <a:lstStyle/>
          <a:p>
            <a:pPr defTabSz="912813"/>
            <a:r>
              <a:rPr kumimoji="0" lang="en-US" altLang="zh-TW" sz="1700">
                <a:latin typeface="Rockwell" pitchFamily="18" charset="0"/>
                <a:ea typeface="標楷體" pitchFamily="65" charset="-120"/>
              </a:rPr>
              <a:t>CORONA KH-4B 1106-2</a:t>
            </a:r>
          </a:p>
          <a:p>
            <a:pPr defTabSz="912813"/>
            <a:r>
              <a:rPr kumimoji="0" lang="en-US" altLang="zh-TW" sz="1700">
                <a:latin typeface="Rockwell" pitchFamily="18" charset="0"/>
                <a:ea typeface="標楷體" pitchFamily="65" charset="-120"/>
              </a:rPr>
              <a:t>DS1106-2086DF118 (1969/02)</a:t>
            </a:r>
          </a:p>
        </p:txBody>
      </p:sp>
      <p:pic>
        <p:nvPicPr>
          <p:cNvPr id="20" name="圖片 19" descr="圖片 6.JPG"/>
          <p:cNvPicPr>
            <a:picLocks noChangeAspect="1"/>
          </p:cNvPicPr>
          <p:nvPr/>
        </p:nvPicPr>
        <p:blipFill>
          <a:blip r:embed="rId5" cstate="print"/>
          <a:srcRect/>
          <a:stretch>
            <a:fillRect/>
          </a:stretch>
        </p:blipFill>
        <p:spPr bwMode="auto">
          <a:xfrm>
            <a:off x="585788" y="3857625"/>
            <a:ext cx="3327400" cy="2162175"/>
          </a:xfrm>
          <a:prstGeom prst="rect">
            <a:avLst/>
          </a:prstGeom>
          <a:noFill/>
          <a:ln w="9525">
            <a:noFill/>
            <a:miter lim="800000"/>
            <a:headEnd/>
            <a:tailEnd/>
          </a:ln>
          <a:effectLst>
            <a:outerShdw algn="tl" rotWithShape="0">
              <a:srgbClr val="000000">
                <a:alpha val="70000"/>
              </a:srgbClr>
            </a:outerShdw>
          </a:effectLst>
        </p:spPr>
      </p:pic>
      <p:sp>
        <p:nvSpPr>
          <p:cNvPr id="36875" name="投影片編號版面配置區 9"/>
          <p:cNvSpPr txBox="1">
            <a:spLocks noGrp="1"/>
          </p:cNvSpPr>
          <p:nvPr/>
        </p:nvSpPr>
        <p:spPr bwMode="auto">
          <a:xfrm>
            <a:off x="8129588" y="5734050"/>
            <a:ext cx="609600" cy="520700"/>
          </a:xfrm>
          <a:prstGeom prst="rect">
            <a:avLst/>
          </a:prstGeom>
          <a:noFill/>
          <a:ln w="9525">
            <a:noFill/>
            <a:miter lim="800000"/>
            <a:headEnd/>
            <a:tailEnd/>
          </a:ln>
        </p:spPr>
        <p:txBody>
          <a:bodyPr lIns="91422" tIns="45711" rIns="91422" bIns="45711" anchor="ctr"/>
          <a:lstStyle/>
          <a:p>
            <a:pPr algn="ctr" defTabSz="912813"/>
            <a:fld id="{E90846C0-F5F7-44CA-A7BC-D87C7D9F7D2B}" type="slidenum">
              <a:rPr kumimoji="0" lang="zh-TW" altLang="en-US" sz="1400">
                <a:solidFill>
                  <a:srgbClr val="FFFFFF"/>
                </a:solidFill>
                <a:latin typeface="Rockwell" pitchFamily="18" charset="0"/>
                <a:ea typeface="標楷體" pitchFamily="65" charset="-120"/>
              </a:rPr>
              <a:pPr algn="ctr" defTabSz="912813"/>
              <a:t>38</a:t>
            </a:fld>
            <a:endParaRPr kumimoji="0" lang="en-US" altLang="zh-TW" sz="1400">
              <a:solidFill>
                <a:srgbClr val="FFFFFF"/>
              </a:solidFill>
              <a:latin typeface="Rockwell" pitchFamily="18" charset="0"/>
              <a:ea typeface="標楷體" pitchFamily="65" charset="-12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投影片編號版面配置區 4"/>
          <p:cNvSpPr>
            <a:spLocks noGrp="1"/>
          </p:cNvSpPr>
          <p:nvPr>
            <p:ph type="sldNum" sz="quarter" idx="10"/>
          </p:nvPr>
        </p:nvSpPr>
        <p:spPr>
          <a:noFill/>
        </p:spPr>
        <p:txBody>
          <a:bodyPr/>
          <a:lstStyle/>
          <a:p>
            <a:fld id="{61E44EEF-09B2-42DC-92C0-119019B13EE1}" type="slidenum">
              <a:rPr lang="zh-TW" altLang="en-US" smtClean="0">
                <a:latin typeface="Arial" pitchFamily="34" charset="0"/>
              </a:rPr>
              <a:pPr/>
              <a:t>39</a:t>
            </a:fld>
            <a:endParaRPr lang="en-US" altLang="zh-TW" smtClean="0">
              <a:latin typeface="Arial" pitchFamily="34" charset="0"/>
            </a:endParaRPr>
          </a:p>
        </p:txBody>
      </p:sp>
      <p:sp>
        <p:nvSpPr>
          <p:cNvPr id="37891" name="Rectangle 2"/>
          <p:cNvSpPr>
            <a:spLocks noGrp="1" noChangeArrowheads="1"/>
          </p:cNvSpPr>
          <p:nvPr>
            <p:ph type="title"/>
          </p:nvPr>
        </p:nvSpPr>
        <p:spPr bwMode="auto">
          <a:xfrm>
            <a:off x="1547813" y="260350"/>
            <a:ext cx="6515100" cy="70961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美國空軍歷史研究部典藏二戰時期台灣資料</a:t>
            </a:r>
          </a:p>
        </p:txBody>
      </p:sp>
      <p:sp>
        <p:nvSpPr>
          <p:cNvPr id="37892" name="Rectangle 3"/>
          <p:cNvSpPr>
            <a:spLocks noGrp="1" noChangeArrowheads="1"/>
          </p:cNvSpPr>
          <p:nvPr>
            <p:ph type="body" sz="half" idx="1"/>
          </p:nvPr>
        </p:nvSpPr>
        <p:spPr>
          <a:xfrm>
            <a:off x="252413" y="1584325"/>
            <a:ext cx="4464050" cy="5229225"/>
          </a:xfrm>
        </p:spPr>
        <p:txBody>
          <a:bodyPr/>
          <a:lstStyle/>
          <a:p>
            <a:pPr eaLnBrk="1" hangingPunct="1">
              <a:lnSpc>
                <a:spcPct val="90000"/>
              </a:lnSpc>
            </a:pPr>
            <a:r>
              <a:rPr lang="zh-TW" altLang="en-US" sz="2000" smtClean="0"/>
              <a:t>美國空軍歷史研究部主要是負責典藏美國空軍歷史檔案</a:t>
            </a:r>
          </a:p>
          <a:p>
            <a:pPr eaLnBrk="1" hangingPunct="1">
              <a:lnSpc>
                <a:spcPct val="90000"/>
              </a:lnSpc>
            </a:pPr>
            <a:r>
              <a:rPr lang="zh-TW" altLang="en-US" sz="2000" smtClean="0"/>
              <a:t>二次大戰期間從華府開始建立美國空軍歷史部</a:t>
            </a:r>
            <a:r>
              <a:rPr lang="en-US" altLang="zh-TW" sz="2000" smtClean="0"/>
              <a:t>(AAF Historical Division)</a:t>
            </a:r>
          </a:p>
          <a:p>
            <a:pPr eaLnBrk="1" hangingPunct="1">
              <a:lnSpc>
                <a:spcPct val="90000"/>
              </a:lnSpc>
            </a:pPr>
            <a:r>
              <a:rPr lang="zh-TW" altLang="en-US" sz="2000" smtClean="0"/>
              <a:t>在</a:t>
            </a:r>
            <a:r>
              <a:rPr lang="en-US" altLang="zh-TW" sz="2000" smtClean="0"/>
              <a:t>1949</a:t>
            </a:r>
            <a:r>
              <a:rPr lang="zh-TW" altLang="en-US" sz="2000" smtClean="0"/>
              <a:t>年遷移到位於阿拉巴馬州的麥司威爾空軍基地</a:t>
            </a:r>
            <a:r>
              <a:rPr lang="en-US" altLang="zh-TW" sz="2000" smtClean="0"/>
              <a:t>(Maxwell Air Force Base)</a:t>
            </a:r>
            <a:r>
              <a:rPr lang="zh-TW" altLang="en-US" sz="2000" smtClean="0"/>
              <a:t>，同時也是美國空軍大學 </a:t>
            </a:r>
            <a:r>
              <a:rPr lang="en-US" altLang="zh-TW" sz="2000" smtClean="0"/>
              <a:t>(Air University) </a:t>
            </a:r>
            <a:r>
              <a:rPr lang="zh-TW" altLang="en-US" sz="2000" smtClean="0"/>
              <a:t>所在地</a:t>
            </a:r>
          </a:p>
          <a:p>
            <a:pPr eaLnBrk="1" hangingPunct="1">
              <a:lnSpc>
                <a:spcPct val="90000"/>
              </a:lnSpc>
            </a:pPr>
            <a:r>
              <a:rPr lang="en-US" altLang="zh-TW" sz="2000" smtClean="0"/>
              <a:t>1983</a:t>
            </a:r>
            <a:r>
              <a:rPr lang="zh-TW" altLang="en-US" sz="2000" smtClean="0"/>
              <a:t>年則改稱為美國空軍歷史中心（</a:t>
            </a:r>
            <a:r>
              <a:rPr lang="en-US" altLang="zh-TW" sz="2000" smtClean="0"/>
              <a:t>USAF Historical Research Center</a:t>
            </a:r>
            <a:r>
              <a:rPr lang="zh-TW" altLang="en-US" sz="2000" smtClean="0"/>
              <a:t>） </a:t>
            </a:r>
          </a:p>
          <a:p>
            <a:pPr eaLnBrk="1" hangingPunct="1">
              <a:lnSpc>
                <a:spcPct val="90000"/>
              </a:lnSpc>
            </a:pPr>
            <a:r>
              <a:rPr lang="zh-TW" altLang="en-US" sz="2000" smtClean="0"/>
              <a:t>典藏超過</a:t>
            </a:r>
            <a:r>
              <a:rPr lang="en-US" altLang="zh-TW" sz="2000" smtClean="0"/>
              <a:t>7</a:t>
            </a:r>
            <a:r>
              <a:rPr lang="zh-TW" altLang="en-US" sz="2000" smtClean="0"/>
              <a:t>千萬頁有關於美國空軍歷史檔案，可以說是世界上最大且最有價值的美軍軍事活動檔案庫</a:t>
            </a:r>
            <a:endParaRPr lang="en-US" altLang="zh-TW" sz="2000" smtClean="0"/>
          </a:p>
        </p:txBody>
      </p:sp>
      <p:sp>
        <p:nvSpPr>
          <p:cNvPr id="12292" name="投影片編號版面配置區 3"/>
          <p:cNvSpPr txBox="1">
            <a:spLocks noGrp="1"/>
          </p:cNvSpPr>
          <p:nvPr/>
        </p:nvSpPr>
        <p:spPr bwMode="auto">
          <a:xfrm>
            <a:off x="8534400" y="6337300"/>
            <a:ext cx="609600" cy="520700"/>
          </a:xfrm>
          <a:prstGeom prst="rect">
            <a:avLst/>
          </a:prstGeom>
          <a:noFill/>
          <a:ln>
            <a:miter lim="800000"/>
            <a:headEnd/>
            <a:tailEnd/>
          </a:ln>
        </p:spPr>
        <p:txBody>
          <a:bodyPr lIns="91422" tIns="45711" rIns="91422" bIns="45711" anchor="ctr"/>
          <a:lstStyle/>
          <a:p>
            <a:pPr algn="ctr" defTabSz="912813">
              <a:defRPr/>
            </a:pPr>
            <a:fld id="{7F952905-204A-4435-BC99-09383645B724}" type="slidenum">
              <a:rPr kumimoji="0" lang="zh-TW" altLang="en-US" sz="1400">
                <a:solidFill>
                  <a:srgbClr val="FFFFFF"/>
                </a:solidFill>
                <a:latin typeface="+mn-lt"/>
                <a:ea typeface="+mn-ea"/>
              </a:rPr>
              <a:pPr algn="ctr" defTabSz="912813">
                <a:defRPr/>
              </a:pPr>
              <a:t>39</a:t>
            </a:fld>
            <a:endParaRPr kumimoji="0" lang="en-US" altLang="zh-TW" sz="1400">
              <a:solidFill>
                <a:srgbClr val="FFFFFF"/>
              </a:solidFill>
              <a:latin typeface="+mn-lt"/>
              <a:ea typeface="+mn-ea"/>
            </a:endParaRPr>
          </a:p>
        </p:txBody>
      </p:sp>
      <p:pic>
        <p:nvPicPr>
          <p:cNvPr id="37894" name="Picture 8" descr="AFHRA外觀1"/>
          <p:cNvPicPr>
            <a:picLocks noChangeAspect="1" noChangeArrowheads="1"/>
          </p:cNvPicPr>
          <p:nvPr/>
        </p:nvPicPr>
        <p:blipFill>
          <a:blip r:embed="rId3" cstate="print"/>
          <a:srcRect/>
          <a:stretch>
            <a:fillRect/>
          </a:stretch>
        </p:blipFill>
        <p:spPr bwMode="auto">
          <a:xfrm>
            <a:off x="4787900" y="1989138"/>
            <a:ext cx="4321175" cy="3241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8"/>
          <p:cNvSpPr>
            <a:spLocks noGrp="1" noChangeArrowheads="1"/>
          </p:cNvSpPr>
          <p:nvPr>
            <p:ph type="sldNum" sz="quarter" idx="12"/>
          </p:nvPr>
        </p:nvSpPr>
        <p:spPr>
          <a:xfrm>
            <a:off x="457200" y="6245225"/>
            <a:ext cx="2133600" cy="476250"/>
          </a:xfrm>
          <a:noFill/>
        </p:spPr>
        <p:txBody>
          <a:bodyPr/>
          <a:lstStyle/>
          <a:p>
            <a:pPr algn="l"/>
            <a:fld id="{904BC881-FDCB-42CF-8E12-AACA24988890}" type="slidenum">
              <a:rPr lang="zh-TW" altLang="en-US" smtClean="0">
                <a:latin typeface="Arial" pitchFamily="34" charset="0"/>
              </a:rPr>
              <a:pPr algn="l"/>
              <a:t>40</a:t>
            </a:fld>
            <a:endParaRPr lang="en-US" altLang="zh-TW" smtClean="0">
              <a:latin typeface="Arial" pitchFamily="34" charset="0"/>
            </a:endParaRPr>
          </a:p>
        </p:txBody>
      </p:sp>
      <p:sp>
        <p:nvSpPr>
          <p:cNvPr id="38915" name="Rectangle 3"/>
          <p:cNvSpPr>
            <a:spLocks noGrp="1" noChangeArrowheads="1"/>
          </p:cNvSpPr>
          <p:nvPr>
            <p:ph type="body" idx="1"/>
          </p:nvPr>
        </p:nvSpPr>
        <p:spPr>
          <a:xfrm>
            <a:off x="611188" y="1700213"/>
            <a:ext cx="8229600" cy="4525962"/>
          </a:xfrm>
        </p:spPr>
        <p:txBody>
          <a:bodyPr/>
          <a:lstStyle/>
          <a:p>
            <a:pPr eaLnBrk="1" hangingPunct="1">
              <a:lnSpc>
                <a:spcPct val="90000"/>
              </a:lnSpc>
            </a:pPr>
            <a:r>
              <a:rPr lang="zh-TW" altLang="en-US" sz="2800" smtClean="0"/>
              <a:t>台灣各地偵照判釋報告、轟炸報告，內包含航空照片，特別是台灣各地被轟炸的照片</a:t>
            </a:r>
            <a:endParaRPr lang="en-US" altLang="zh-TW" sz="2800" smtClean="0"/>
          </a:p>
          <a:p>
            <a:pPr eaLnBrk="1" hangingPunct="1">
              <a:lnSpc>
                <a:spcPct val="90000"/>
              </a:lnSpc>
            </a:pPr>
            <a:r>
              <a:rPr lang="zh-TW" altLang="en-US" sz="2800" smtClean="0"/>
              <a:t>當時美軍各轟炸中隊的隊史</a:t>
            </a:r>
            <a:r>
              <a:rPr lang="en-US" altLang="zh-TW" sz="2800" smtClean="0"/>
              <a:t>(Period History) </a:t>
            </a:r>
            <a:endParaRPr lang="zh-TW" altLang="en-US" sz="2800" smtClean="0"/>
          </a:p>
          <a:p>
            <a:pPr eaLnBrk="1" hangingPunct="1">
              <a:lnSpc>
                <a:spcPct val="90000"/>
              </a:lnSpc>
            </a:pPr>
            <a:r>
              <a:rPr lang="zh-TW" altLang="en-US" sz="2800" smtClean="0"/>
              <a:t>選定台灣報復性毒氣攻擊目標 </a:t>
            </a:r>
          </a:p>
          <a:p>
            <a:pPr eaLnBrk="1" hangingPunct="1">
              <a:lnSpc>
                <a:spcPct val="90000"/>
              </a:lnSpc>
            </a:pPr>
            <a:r>
              <a:rPr lang="en-US" altLang="zh-TW" sz="2800" smtClean="0"/>
              <a:t>1945</a:t>
            </a:r>
            <a:r>
              <a:rPr lang="zh-TW" altLang="en-US" sz="2800" smtClean="0"/>
              <a:t>年</a:t>
            </a:r>
            <a:r>
              <a:rPr lang="en-US" altLang="zh-TW" sz="2800" smtClean="0"/>
              <a:t>5</a:t>
            </a:r>
            <a:r>
              <a:rPr lang="zh-TW" altLang="en-US" sz="2800" smtClean="0"/>
              <a:t>月</a:t>
            </a:r>
            <a:r>
              <a:rPr lang="en-US" altLang="zh-TW" sz="2800" smtClean="0"/>
              <a:t>31</a:t>
            </a:r>
            <a:r>
              <a:rPr lang="zh-TW" altLang="en-US" sz="2800" smtClean="0"/>
              <a:t>日台灣總督府被轟炸的照片 </a:t>
            </a:r>
          </a:p>
          <a:p>
            <a:pPr eaLnBrk="1" hangingPunct="1">
              <a:lnSpc>
                <a:spcPct val="90000"/>
              </a:lnSpc>
            </a:pPr>
            <a:r>
              <a:rPr lang="en-US" altLang="zh-TW" sz="2800" smtClean="0"/>
              <a:t>FORMOSA INTERIM REPORT(</a:t>
            </a:r>
            <a:r>
              <a:rPr lang="zh-TW" altLang="en-US" sz="2800" smtClean="0"/>
              <a:t>台灣內部報告</a:t>
            </a:r>
            <a:r>
              <a:rPr lang="en-US" altLang="zh-TW" sz="2800" smtClean="0"/>
              <a:t>) </a:t>
            </a:r>
          </a:p>
          <a:p>
            <a:pPr eaLnBrk="1" hangingPunct="1">
              <a:lnSpc>
                <a:spcPct val="90000"/>
              </a:lnSpc>
            </a:pPr>
            <a:r>
              <a:rPr lang="en-US" altLang="zh-TW" sz="2800" smtClean="0"/>
              <a:t>TAIWAN STRAITS OPERATION</a:t>
            </a:r>
            <a:r>
              <a:rPr lang="zh-TW" altLang="en-US" sz="2800" smtClean="0"/>
              <a:t>：這是美軍</a:t>
            </a:r>
            <a:r>
              <a:rPr lang="en-US" altLang="zh-TW" sz="2800" smtClean="0"/>
              <a:t>13</a:t>
            </a:r>
            <a:r>
              <a:rPr lang="zh-TW" altLang="en-US" sz="2800" smtClean="0"/>
              <a:t>航空隊歷史部所整理關於</a:t>
            </a:r>
            <a:r>
              <a:rPr lang="en-US" altLang="zh-TW" sz="2800" smtClean="0"/>
              <a:t>823</a:t>
            </a:r>
            <a:r>
              <a:rPr lang="zh-TW" altLang="en-US" sz="2800" smtClean="0"/>
              <a:t>砲戰後的台海危機（</a:t>
            </a:r>
            <a:r>
              <a:rPr lang="en-US" altLang="zh-TW" sz="2800" smtClean="0"/>
              <a:t>1950-1958</a:t>
            </a:r>
            <a:r>
              <a:rPr lang="zh-TW" altLang="en-US" sz="2800" smtClean="0"/>
              <a:t>）事件的相關檔案文獻資料 </a:t>
            </a:r>
          </a:p>
        </p:txBody>
      </p:sp>
      <p:sp>
        <p:nvSpPr>
          <p:cNvPr id="38916" name="Rectangle 2"/>
          <p:cNvSpPr>
            <a:spLocks noGrp="1" noChangeArrowheads="1"/>
          </p:cNvSpPr>
          <p:nvPr>
            <p:ph type="title"/>
          </p:nvPr>
        </p:nvSpPr>
        <p:spPr bwMode="auto">
          <a:xfrm>
            <a:off x="1547813" y="414338"/>
            <a:ext cx="6515100" cy="7112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美國空軍歷史研究部典藏二戰時期台灣資料</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8"/>
          <p:cNvSpPr>
            <a:spLocks noGrp="1" noChangeArrowheads="1"/>
          </p:cNvSpPr>
          <p:nvPr>
            <p:ph type="sldNum" sz="quarter" idx="12"/>
          </p:nvPr>
        </p:nvSpPr>
        <p:spPr>
          <a:xfrm>
            <a:off x="457200" y="6245225"/>
            <a:ext cx="2133600" cy="476250"/>
          </a:xfrm>
          <a:noFill/>
        </p:spPr>
        <p:txBody>
          <a:bodyPr/>
          <a:lstStyle/>
          <a:p>
            <a:pPr algn="l"/>
            <a:fld id="{EE6A1A76-0FB1-434C-A626-ED8C561CC971}" type="slidenum">
              <a:rPr lang="zh-TW" altLang="en-US" smtClean="0">
                <a:latin typeface="Arial" pitchFamily="34" charset="0"/>
              </a:rPr>
              <a:pPr algn="l"/>
              <a:t>41</a:t>
            </a:fld>
            <a:endParaRPr lang="en-US" altLang="zh-TW" smtClean="0">
              <a:latin typeface="Arial" pitchFamily="34" charset="0"/>
            </a:endParaRPr>
          </a:p>
        </p:txBody>
      </p:sp>
      <p:sp>
        <p:nvSpPr>
          <p:cNvPr id="39939"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39940" name="Rectangle 3"/>
          <p:cNvSpPr>
            <a:spLocks noGrp="1" noChangeArrowheads="1"/>
          </p:cNvSpPr>
          <p:nvPr>
            <p:ph type="body" idx="1"/>
          </p:nvPr>
        </p:nvSpPr>
        <p:spPr/>
        <p:txBody>
          <a:bodyPr/>
          <a:lstStyle/>
          <a:p>
            <a:pPr eaLnBrk="1" hangingPunct="1"/>
            <a:endParaRPr lang="zh-TW" altLang="en-US" smtClean="0"/>
          </a:p>
        </p:txBody>
      </p:sp>
      <p:pic>
        <p:nvPicPr>
          <p:cNvPr id="39941" name="Picture 5" descr="IMG_37421"/>
          <p:cNvPicPr>
            <a:picLocks noChangeAspect="1" noChangeArrowheads="1"/>
          </p:cNvPicPr>
          <p:nvPr/>
        </p:nvPicPr>
        <p:blipFill>
          <a:blip r:embed="rId2" cstate="print"/>
          <a:srcRect/>
          <a:stretch>
            <a:fillRect/>
          </a:stretch>
        </p:blipFill>
        <p:spPr bwMode="auto">
          <a:xfrm>
            <a:off x="204788" y="152400"/>
            <a:ext cx="8734425" cy="6337300"/>
          </a:xfrm>
          <a:prstGeom prst="rect">
            <a:avLst/>
          </a:prstGeom>
          <a:noFill/>
          <a:ln w="9525">
            <a:noFill/>
            <a:miter lim="800000"/>
            <a:headEnd/>
            <a:tailEnd/>
          </a:ln>
        </p:spPr>
      </p:pic>
      <p:sp>
        <p:nvSpPr>
          <p:cNvPr id="39942" name="Text Box 7"/>
          <p:cNvSpPr txBox="1">
            <a:spLocks noChangeArrowheads="1"/>
          </p:cNvSpPr>
          <p:nvPr/>
        </p:nvSpPr>
        <p:spPr bwMode="auto">
          <a:xfrm>
            <a:off x="3240088" y="6324600"/>
            <a:ext cx="2338387" cy="1066800"/>
          </a:xfrm>
          <a:prstGeom prst="rect">
            <a:avLst/>
          </a:prstGeom>
          <a:noFill/>
          <a:ln w="9525">
            <a:noFill/>
            <a:miter lim="800000"/>
            <a:headEnd/>
            <a:tailEnd/>
          </a:ln>
        </p:spPr>
        <p:txBody>
          <a:bodyPr>
            <a:spAutoFit/>
          </a:bodyPr>
          <a:lstStyle/>
          <a:p>
            <a:pPr eaLnBrk="0" hangingPunct="0"/>
            <a:r>
              <a:rPr lang="zh-TW" altLang="en-US" sz="2000"/>
              <a:t>美軍轟炸新竹機場</a:t>
            </a:r>
            <a:r>
              <a:rPr lang="zh-TW" altLang="en-US"/>
              <a:t> </a:t>
            </a:r>
          </a:p>
          <a:p>
            <a:pPr eaLnBrk="0" hangingPunct="0"/>
            <a:endParaRPr lang="zh-TW" alt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8"/>
          <p:cNvSpPr>
            <a:spLocks noGrp="1" noChangeArrowheads="1"/>
          </p:cNvSpPr>
          <p:nvPr>
            <p:ph type="sldNum" sz="quarter" idx="12"/>
          </p:nvPr>
        </p:nvSpPr>
        <p:spPr>
          <a:xfrm>
            <a:off x="457200" y="6245225"/>
            <a:ext cx="2133600" cy="476250"/>
          </a:xfrm>
          <a:noFill/>
        </p:spPr>
        <p:txBody>
          <a:bodyPr/>
          <a:lstStyle/>
          <a:p>
            <a:pPr algn="l"/>
            <a:fld id="{80A6C4DD-503F-4E7E-BE3D-048ABEB67E1C}" type="slidenum">
              <a:rPr lang="zh-TW" altLang="en-US" smtClean="0">
                <a:latin typeface="Arial" pitchFamily="34" charset="0"/>
              </a:rPr>
              <a:pPr algn="l"/>
              <a:t>42</a:t>
            </a:fld>
            <a:endParaRPr lang="en-US" altLang="zh-TW" smtClean="0">
              <a:latin typeface="Arial" pitchFamily="34" charset="0"/>
            </a:endParaRPr>
          </a:p>
        </p:txBody>
      </p:sp>
      <p:sp>
        <p:nvSpPr>
          <p:cNvPr id="40963"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40964" name="Rectangle 3"/>
          <p:cNvSpPr>
            <a:spLocks noGrp="1" noChangeArrowheads="1"/>
          </p:cNvSpPr>
          <p:nvPr>
            <p:ph type="body" idx="1"/>
          </p:nvPr>
        </p:nvSpPr>
        <p:spPr/>
        <p:txBody>
          <a:bodyPr/>
          <a:lstStyle/>
          <a:p>
            <a:pPr eaLnBrk="1" hangingPunct="1"/>
            <a:endParaRPr lang="zh-TW" altLang="en-US" smtClean="0"/>
          </a:p>
        </p:txBody>
      </p:sp>
      <p:pic>
        <p:nvPicPr>
          <p:cNvPr id="40965" name="Picture 5" descr="IMG_37431"/>
          <p:cNvPicPr>
            <a:picLocks noChangeAspect="1" noChangeArrowheads="1"/>
          </p:cNvPicPr>
          <p:nvPr/>
        </p:nvPicPr>
        <p:blipFill>
          <a:blip r:embed="rId2" cstate="print"/>
          <a:srcRect/>
          <a:stretch>
            <a:fillRect/>
          </a:stretch>
        </p:blipFill>
        <p:spPr bwMode="auto">
          <a:xfrm>
            <a:off x="230188" y="115888"/>
            <a:ext cx="8734425" cy="6337300"/>
          </a:xfrm>
          <a:prstGeom prst="rect">
            <a:avLst/>
          </a:prstGeom>
          <a:noFill/>
          <a:ln w="9525">
            <a:noFill/>
            <a:miter lim="800000"/>
            <a:headEnd/>
            <a:tailEnd/>
          </a:ln>
        </p:spPr>
      </p:pic>
      <p:sp>
        <p:nvSpPr>
          <p:cNvPr id="40966" name="Text Box 6"/>
          <p:cNvSpPr txBox="1">
            <a:spLocks noChangeArrowheads="1"/>
          </p:cNvSpPr>
          <p:nvPr/>
        </p:nvSpPr>
        <p:spPr bwMode="auto">
          <a:xfrm>
            <a:off x="2698750" y="6472238"/>
            <a:ext cx="4465638" cy="701675"/>
          </a:xfrm>
          <a:prstGeom prst="rect">
            <a:avLst/>
          </a:prstGeom>
          <a:noFill/>
          <a:ln w="9525">
            <a:noFill/>
            <a:miter lim="800000"/>
            <a:headEnd/>
            <a:tailEnd/>
          </a:ln>
        </p:spPr>
        <p:txBody>
          <a:bodyPr>
            <a:spAutoFit/>
          </a:bodyPr>
          <a:lstStyle/>
          <a:p>
            <a:pPr eaLnBrk="0" hangingPunct="0"/>
            <a:r>
              <a:rPr lang="zh-TW" altLang="en-US" sz="2000"/>
              <a:t>新竹機場轟炸後地面留下大量彈坑 </a:t>
            </a:r>
          </a:p>
          <a:p>
            <a:pPr eaLnBrk="0" hangingPunct="0"/>
            <a:endParaRPr lang="zh-TW" altLang="en-US" sz="200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41987" name="Rectangle 3"/>
          <p:cNvSpPr>
            <a:spLocks noGrp="1" noChangeArrowheads="1"/>
          </p:cNvSpPr>
          <p:nvPr>
            <p:ph type="body" idx="1"/>
          </p:nvPr>
        </p:nvSpPr>
        <p:spPr/>
        <p:txBody>
          <a:bodyPr/>
          <a:lstStyle/>
          <a:p>
            <a:pPr eaLnBrk="1" hangingPunct="1"/>
            <a:endParaRPr lang="zh-TW" altLang="en-US" smtClean="0"/>
          </a:p>
        </p:txBody>
      </p:sp>
      <p:pic>
        <p:nvPicPr>
          <p:cNvPr id="41988" name="Picture 5" descr="IMG_3797"/>
          <p:cNvPicPr>
            <a:picLocks noChangeAspect="1" noChangeArrowheads="1"/>
          </p:cNvPicPr>
          <p:nvPr/>
        </p:nvPicPr>
        <p:blipFill>
          <a:blip r:embed="rId3" cstate="print"/>
          <a:srcRect/>
          <a:stretch>
            <a:fillRect/>
          </a:stretch>
        </p:blipFill>
        <p:spPr bwMode="auto">
          <a:xfrm>
            <a:off x="1835150" y="138113"/>
            <a:ext cx="5403850" cy="6129337"/>
          </a:xfrm>
          <a:prstGeom prst="rect">
            <a:avLst/>
          </a:prstGeom>
          <a:noFill/>
          <a:ln w="9525">
            <a:noFill/>
            <a:miter lim="800000"/>
            <a:headEnd/>
            <a:tailEnd/>
          </a:ln>
        </p:spPr>
      </p:pic>
      <p:sp>
        <p:nvSpPr>
          <p:cNvPr id="41989" name="Text Box 6"/>
          <p:cNvSpPr txBox="1">
            <a:spLocks noChangeArrowheads="1"/>
          </p:cNvSpPr>
          <p:nvPr/>
        </p:nvSpPr>
        <p:spPr bwMode="auto">
          <a:xfrm>
            <a:off x="684213" y="6162675"/>
            <a:ext cx="8008937" cy="579438"/>
          </a:xfrm>
          <a:prstGeom prst="rect">
            <a:avLst/>
          </a:prstGeom>
          <a:noFill/>
          <a:ln w="9525">
            <a:noFill/>
            <a:miter lim="800000"/>
            <a:headEnd/>
            <a:tailEnd/>
          </a:ln>
        </p:spPr>
        <p:txBody>
          <a:bodyPr wrap="none">
            <a:spAutoFit/>
          </a:bodyPr>
          <a:lstStyle/>
          <a:p>
            <a:r>
              <a:rPr lang="en-US" altLang="zh-TW" sz="1800"/>
              <a:t>1945</a:t>
            </a:r>
            <a:r>
              <a:rPr lang="zh-TW" altLang="en-US" sz="1800"/>
              <a:t>年</a:t>
            </a:r>
            <a:r>
              <a:rPr lang="en-US" altLang="zh-TW" sz="1800"/>
              <a:t>5</a:t>
            </a:r>
            <a:r>
              <a:rPr lang="zh-TW" altLang="en-US" sz="1800"/>
              <a:t>月</a:t>
            </a:r>
            <a:r>
              <a:rPr lang="en-US" altLang="zh-TW" sz="1800"/>
              <a:t>31</a:t>
            </a:r>
            <a:r>
              <a:rPr lang="zh-TW" altLang="en-US" sz="1800"/>
              <a:t>日台北盆地淡水河左岸，現在三重蘆洲一帶，亦遭受到轟炸攻擊</a:t>
            </a:r>
            <a:r>
              <a:rPr lang="zh-TW" altLang="en-US"/>
              <a:t>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43011" name="Rectangle 3"/>
          <p:cNvSpPr>
            <a:spLocks noGrp="1" noChangeArrowheads="1"/>
          </p:cNvSpPr>
          <p:nvPr>
            <p:ph type="body" idx="1"/>
          </p:nvPr>
        </p:nvSpPr>
        <p:spPr/>
        <p:txBody>
          <a:bodyPr/>
          <a:lstStyle/>
          <a:p>
            <a:pPr eaLnBrk="1" hangingPunct="1"/>
            <a:endParaRPr lang="zh-TW" altLang="en-US" smtClean="0"/>
          </a:p>
        </p:txBody>
      </p:sp>
      <p:pic>
        <p:nvPicPr>
          <p:cNvPr id="43012" name="Picture 5" descr="IMG_3796"/>
          <p:cNvPicPr>
            <a:picLocks noChangeAspect="1" noChangeArrowheads="1"/>
          </p:cNvPicPr>
          <p:nvPr/>
        </p:nvPicPr>
        <p:blipFill>
          <a:blip r:embed="rId2" cstate="print"/>
          <a:srcRect/>
          <a:stretch>
            <a:fillRect/>
          </a:stretch>
        </p:blipFill>
        <p:spPr bwMode="auto">
          <a:xfrm>
            <a:off x="1763713" y="239713"/>
            <a:ext cx="5451475" cy="5926137"/>
          </a:xfrm>
          <a:prstGeom prst="rect">
            <a:avLst/>
          </a:prstGeom>
          <a:noFill/>
          <a:ln w="9525">
            <a:noFill/>
            <a:miter lim="800000"/>
            <a:headEnd/>
            <a:tailEnd/>
          </a:ln>
        </p:spPr>
      </p:pic>
      <p:sp>
        <p:nvSpPr>
          <p:cNvPr id="43013" name="Text Box 6"/>
          <p:cNvSpPr txBox="1">
            <a:spLocks noChangeArrowheads="1"/>
          </p:cNvSpPr>
          <p:nvPr/>
        </p:nvSpPr>
        <p:spPr bwMode="auto">
          <a:xfrm>
            <a:off x="684213" y="6162675"/>
            <a:ext cx="8008937" cy="579438"/>
          </a:xfrm>
          <a:prstGeom prst="rect">
            <a:avLst/>
          </a:prstGeom>
          <a:noFill/>
          <a:ln w="9525">
            <a:noFill/>
            <a:miter lim="800000"/>
            <a:headEnd/>
            <a:tailEnd/>
          </a:ln>
        </p:spPr>
        <p:txBody>
          <a:bodyPr wrap="none">
            <a:spAutoFit/>
          </a:bodyPr>
          <a:lstStyle/>
          <a:p>
            <a:r>
              <a:rPr lang="en-US" altLang="zh-TW" sz="1800"/>
              <a:t>1945</a:t>
            </a:r>
            <a:r>
              <a:rPr lang="zh-TW" altLang="en-US" sz="1800"/>
              <a:t>年</a:t>
            </a:r>
            <a:r>
              <a:rPr lang="en-US" altLang="zh-TW" sz="1800"/>
              <a:t>5</a:t>
            </a:r>
            <a:r>
              <a:rPr lang="zh-TW" altLang="en-US" sz="1800"/>
              <a:t>月</a:t>
            </a:r>
            <a:r>
              <a:rPr lang="en-US" altLang="zh-TW" sz="1800"/>
              <a:t>31</a:t>
            </a:r>
            <a:r>
              <a:rPr lang="zh-TW" altLang="en-US" sz="1800"/>
              <a:t>日台北市區遭受到猛烈的轟炸攻擊，臺灣總督府被擊中冒出濃煙</a:t>
            </a:r>
            <a:r>
              <a:rPr lang="zh-TW" altLang="en-US"/>
              <a:t>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8"/>
          <p:cNvSpPr>
            <a:spLocks noGrp="1" noChangeArrowheads="1"/>
          </p:cNvSpPr>
          <p:nvPr>
            <p:ph type="sldNum" sz="quarter" idx="12"/>
          </p:nvPr>
        </p:nvSpPr>
        <p:spPr>
          <a:xfrm>
            <a:off x="457200" y="6245225"/>
            <a:ext cx="2133600" cy="476250"/>
          </a:xfrm>
          <a:noFill/>
        </p:spPr>
        <p:txBody>
          <a:bodyPr/>
          <a:lstStyle/>
          <a:p>
            <a:pPr algn="l"/>
            <a:fld id="{FD349616-3D0D-4FCD-8567-933D98811C5C}" type="slidenum">
              <a:rPr lang="zh-TW" altLang="en-US" smtClean="0">
                <a:latin typeface="Arial" pitchFamily="34" charset="0"/>
              </a:rPr>
              <a:pPr algn="l"/>
              <a:t>45</a:t>
            </a:fld>
            <a:endParaRPr lang="en-US" altLang="zh-TW" smtClean="0">
              <a:latin typeface="Arial" pitchFamily="34" charset="0"/>
            </a:endParaRPr>
          </a:p>
        </p:txBody>
      </p:sp>
      <p:sp>
        <p:nvSpPr>
          <p:cNvPr id="44035"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zh-TW" altLang="en-US" smtClean="0"/>
          </a:p>
        </p:txBody>
      </p:sp>
      <p:sp>
        <p:nvSpPr>
          <p:cNvPr id="44036" name="Rectangle 3"/>
          <p:cNvSpPr>
            <a:spLocks noGrp="1" noChangeArrowheads="1"/>
          </p:cNvSpPr>
          <p:nvPr>
            <p:ph type="body" idx="1"/>
          </p:nvPr>
        </p:nvSpPr>
        <p:spPr>
          <a:xfrm>
            <a:off x="231775" y="1125538"/>
            <a:ext cx="7653338" cy="4967287"/>
          </a:xfrm>
        </p:spPr>
        <p:txBody>
          <a:bodyPr/>
          <a:lstStyle/>
          <a:p>
            <a:pPr eaLnBrk="1" hangingPunct="1"/>
            <a:r>
              <a:rPr lang="zh-TW" altLang="en-US" smtClean="0"/>
              <a:t>成果公開</a:t>
            </a:r>
          </a:p>
        </p:txBody>
      </p:sp>
      <p:pic>
        <p:nvPicPr>
          <p:cNvPr id="44037" name="Picture 5"/>
          <p:cNvPicPr>
            <a:picLocks noChangeAspect="1" noChangeArrowheads="1"/>
          </p:cNvPicPr>
          <p:nvPr/>
        </p:nvPicPr>
        <p:blipFill>
          <a:blip r:embed="rId2" cstate="print"/>
          <a:srcRect/>
          <a:stretch>
            <a:fillRect/>
          </a:stretch>
        </p:blipFill>
        <p:spPr bwMode="auto">
          <a:xfrm>
            <a:off x="2411413" y="115888"/>
            <a:ext cx="6196012" cy="6288087"/>
          </a:xfrm>
          <a:prstGeom prst="rect">
            <a:avLst/>
          </a:prstGeom>
          <a:noFill/>
          <a:ln w="9525">
            <a:noFill/>
            <a:miter lim="800000"/>
            <a:headEnd/>
            <a:tailEnd/>
          </a:ln>
        </p:spPr>
      </p:pic>
      <p:sp>
        <p:nvSpPr>
          <p:cNvPr id="44038" name="Text Box 6"/>
          <p:cNvSpPr txBox="1">
            <a:spLocks noChangeArrowheads="1"/>
          </p:cNvSpPr>
          <p:nvPr/>
        </p:nvSpPr>
        <p:spPr bwMode="auto">
          <a:xfrm>
            <a:off x="2368550" y="6453188"/>
            <a:ext cx="6667500" cy="396875"/>
          </a:xfrm>
          <a:prstGeom prst="rect">
            <a:avLst/>
          </a:prstGeom>
          <a:noFill/>
          <a:ln w="9525">
            <a:noFill/>
            <a:miter lim="800000"/>
            <a:headEnd/>
            <a:tailEnd/>
          </a:ln>
        </p:spPr>
        <p:txBody>
          <a:bodyPr wrap="none">
            <a:spAutoFit/>
          </a:bodyPr>
          <a:lstStyle/>
          <a:p>
            <a:pPr eaLnBrk="0" hangingPunct="0">
              <a:spcBef>
                <a:spcPct val="30000"/>
              </a:spcBef>
              <a:spcAft>
                <a:spcPct val="30000"/>
              </a:spcAft>
              <a:buClr>
                <a:srgbClr val="0096D7"/>
              </a:buClr>
              <a:buSzPct val="50000"/>
              <a:buFont typeface="Wingdings" pitchFamily="2" charset="2"/>
              <a:buNone/>
            </a:pPr>
            <a:r>
              <a:rPr kumimoji="0" lang="en-US" altLang="zh-TW" sz="2000">
                <a:solidFill>
                  <a:srgbClr val="003A63"/>
                </a:solidFill>
              </a:rPr>
              <a:t>http://gis.rchss.sinica.edu.tw/GIArchive/?page_id=438</a:t>
            </a:r>
            <a:endParaRPr lang="zh-TW" alt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new101"/>
          <p:cNvPicPr>
            <a:picLocks noChangeAspect="1" noChangeArrowheads="1" noCrop="1"/>
          </p:cNvPicPr>
          <p:nvPr/>
        </p:nvPicPr>
        <p:blipFill>
          <a:blip r:embed="rId3" cstate="print"/>
          <a:srcRect/>
          <a:stretch>
            <a:fillRect/>
          </a:stretch>
        </p:blipFill>
        <p:spPr bwMode="auto">
          <a:xfrm>
            <a:off x="2339975" y="692150"/>
            <a:ext cx="4319588" cy="4137025"/>
          </a:xfrm>
          <a:prstGeom prst="rect">
            <a:avLst/>
          </a:prstGeom>
          <a:noFill/>
          <a:ln w="9525">
            <a:noFill/>
            <a:miter lim="800000"/>
            <a:headEnd/>
            <a:tailEnd/>
          </a:ln>
        </p:spPr>
      </p:pic>
      <p:sp>
        <p:nvSpPr>
          <p:cNvPr id="45059" name="Rectangle 3"/>
          <p:cNvSpPr>
            <a:spLocks noChangeArrowheads="1"/>
          </p:cNvSpPr>
          <p:nvPr/>
        </p:nvSpPr>
        <p:spPr bwMode="auto">
          <a:xfrm>
            <a:off x="2628900" y="44450"/>
            <a:ext cx="5472113" cy="561975"/>
          </a:xfrm>
          <a:prstGeom prst="rect">
            <a:avLst/>
          </a:prstGeom>
          <a:noFill/>
          <a:ln w="9525">
            <a:noFill/>
            <a:miter lim="800000"/>
            <a:headEnd/>
            <a:tailEnd/>
          </a:ln>
        </p:spPr>
        <p:txBody>
          <a:bodyPr anchor="ctr"/>
          <a:lstStyle/>
          <a:p>
            <a:pPr eaLnBrk="0" hangingPunct="0"/>
            <a:r>
              <a:rPr kumimoji="0" lang="zh-TW" altLang="en-US" sz="2200">
                <a:ea typeface="標楷體" pitchFamily="65" charset="-120"/>
              </a:rPr>
              <a:t>台北信義計畫區的百年變遷</a:t>
            </a:r>
          </a:p>
        </p:txBody>
      </p:sp>
      <p:grpSp>
        <p:nvGrpSpPr>
          <p:cNvPr id="45060" name="Group 4"/>
          <p:cNvGrpSpPr>
            <a:grpSpLocks/>
          </p:cNvGrpSpPr>
          <p:nvPr/>
        </p:nvGrpSpPr>
        <p:grpSpPr bwMode="auto">
          <a:xfrm>
            <a:off x="0" y="620713"/>
            <a:ext cx="2124075" cy="2079625"/>
            <a:chOff x="0" y="391"/>
            <a:chExt cx="1338" cy="1310"/>
          </a:xfrm>
        </p:grpSpPr>
        <p:pic>
          <p:nvPicPr>
            <p:cNvPr id="295941" name="Picture 5" descr="5"/>
            <p:cNvPicPr>
              <a:picLocks noChangeAspect="1" noChangeArrowheads="1"/>
            </p:cNvPicPr>
            <p:nvPr/>
          </p:nvPicPr>
          <p:blipFill>
            <a:blip r:embed="rId4" cstate="print"/>
            <a:srcRect/>
            <a:stretch>
              <a:fillRect/>
            </a:stretch>
          </p:blipFill>
          <p:spPr bwMode="auto">
            <a:xfrm>
              <a:off x="113" y="527"/>
              <a:ext cx="1225" cy="1174"/>
            </a:xfrm>
            <a:prstGeom prst="rect">
              <a:avLst/>
            </a:prstGeom>
            <a:noFill/>
            <a:effectLst>
              <a:outerShdw dist="107763" dir="2700000" algn="ctr" rotWithShape="0">
                <a:srgbClr val="808080">
                  <a:alpha val="50000"/>
                </a:srgbClr>
              </a:outerShdw>
            </a:effectLst>
          </p:spPr>
        </p:pic>
        <p:sp>
          <p:nvSpPr>
            <p:cNvPr id="45083" name="Rectangle 6"/>
            <p:cNvSpPr>
              <a:spLocks noChangeArrowheads="1"/>
            </p:cNvSpPr>
            <p:nvPr/>
          </p:nvSpPr>
          <p:spPr bwMode="auto">
            <a:xfrm>
              <a:off x="0" y="391"/>
              <a:ext cx="816" cy="192"/>
            </a:xfrm>
            <a:prstGeom prst="rect">
              <a:avLst/>
            </a:prstGeom>
            <a:noFill/>
            <a:ln w="9525">
              <a:noFill/>
              <a:miter lim="800000"/>
              <a:headEnd/>
              <a:tailEnd/>
            </a:ln>
          </p:spPr>
          <p:txBody>
            <a:bodyPr wrap="none">
              <a:spAutoFit/>
            </a:bodyPr>
            <a:lstStyle/>
            <a:p>
              <a:r>
                <a:rPr lang="en-US" altLang="ja-JP" sz="1400">
                  <a:ea typeface="標楷體" pitchFamily="65" charset="-120"/>
                </a:rPr>
                <a:t>190</a:t>
              </a:r>
              <a:r>
                <a:rPr lang="en-US" altLang="zh-TW" sz="1400">
                  <a:ea typeface="標楷體" pitchFamily="65" charset="-120"/>
                </a:rPr>
                <a:t>4 </a:t>
              </a:r>
              <a:r>
                <a:rPr lang="zh-TW" altLang="en-US" sz="1400">
                  <a:ea typeface="標楷體" pitchFamily="65" charset="-120"/>
                </a:rPr>
                <a:t>台灣堡圖</a:t>
              </a:r>
            </a:p>
          </p:txBody>
        </p:sp>
      </p:grpSp>
      <p:grpSp>
        <p:nvGrpSpPr>
          <p:cNvPr id="45061" name="Group 7"/>
          <p:cNvGrpSpPr>
            <a:grpSpLocks/>
          </p:cNvGrpSpPr>
          <p:nvPr/>
        </p:nvGrpSpPr>
        <p:grpSpPr bwMode="auto">
          <a:xfrm>
            <a:off x="0" y="2708275"/>
            <a:ext cx="2124075" cy="2079625"/>
            <a:chOff x="0" y="1706"/>
            <a:chExt cx="1338" cy="1310"/>
          </a:xfrm>
        </p:grpSpPr>
        <p:pic>
          <p:nvPicPr>
            <p:cNvPr id="295944" name="Picture 8" descr="8"/>
            <p:cNvPicPr>
              <a:picLocks noChangeAspect="1" noChangeArrowheads="1"/>
            </p:cNvPicPr>
            <p:nvPr/>
          </p:nvPicPr>
          <p:blipFill>
            <a:blip r:embed="rId5" cstate="print"/>
            <a:srcRect/>
            <a:stretch>
              <a:fillRect/>
            </a:stretch>
          </p:blipFill>
          <p:spPr bwMode="auto">
            <a:xfrm>
              <a:off x="113" y="1842"/>
              <a:ext cx="1225" cy="1174"/>
            </a:xfrm>
            <a:prstGeom prst="rect">
              <a:avLst/>
            </a:prstGeom>
            <a:noFill/>
            <a:effectLst>
              <a:outerShdw dist="107763" dir="2700000" algn="ctr" rotWithShape="0">
                <a:srgbClr val="808080">
                  <a:alpha val="50000"/>
                </a:srgbClr>
              </a:outerShdw>
            </a:effectLst>
          </p:spPr>
        </p:pic>
        <p:sp>
          <p:nvSpPr>
            <p:cNvPr id="45081" name="Rectangle 9"/>
            <p:cNvSpPr>
              <a:spLocks noChangeArrowheads="1"/>
            </p:cNvSpPr>
            <p:nvPr/>
          </p:nvSpPr>
          <p:spPr bwMode="auto">
            <a:xfrm>
              <a:off x="0" y="1706"/>
              <a:ext cx="928" cy="192"/>
            </a:xfrm>
            <a:prstGeom prst="rect">
              <a:avLst/>
            </a:prstGeom>
            <a:noFill/>
            <a:ln w="9525">
              <a:noFill/>
              <a:miter lim="800000"/>
              <a:headEnd/>
              <a:tailEnd/>
            </a:ln>
          </p:spPr>
          <p:txBody>
            <a:bodyPr wrap="none">
              <a:spAutoFit/>
            </a:bodyPr>
            <a:lstStyle/>
            <a:p>
              <a:r>
                <a:rPr lang="en-US" altLang="zh-TW" sz="1400">
                  <a:ea typeface="標楷體" pitchFamily="65" charset="-120"/>
                </a:rPr>
                <a:t>1921 </a:t>
              </a:r>
              <a:r>
                <a:rPr lang="zh-TW" altLang="en-US" sz="1400">
                  <a:ea typeface="標楷體" pitchFamily="65" charset="-120"/>
                </a:rPr>
                <a:t>台灣地形圖</a:t>
              </a:r>
            </a:p>
          </p:txBody>
        </p:sp>
      </p:grpSp>
      <p:grpSp>
        <p:nvGrpSpPr>
          <p:cNvPr id="45062" name="Group 10"/>
          <p:cNvGrpSpPr>
            <a:grpSpLocks/>
          </p:cNvGrpSpPr>
          <p:nvPr/>
        </p:nvGrpSpPr>
        <p:grpSpPr bwMode="auto">
          <a:xfrm>
            <a:off x="0" y="4797425"/>
            <a:ext cx="2195513" cy="1936750"/>
            <a:chOff x="0" y="3022"/>
            <a:chExt cx="1383" cy="1220"/>
          </a:xfrm>
        </p:grpSpPr>
        <p:pic>
          <p:nvPicPr>
            <p:cNvPr id="295947" name="Picture 11"/>
            <p:cNvPicPr>
              <a:picLocks noChangeAspect="1" noChangeArrowheads="1"/>
            </p:cNvPicPr>
            <p:nvPr/>
          </p:nvPicPr>
          <p:blipFill>
            <a:blip r:embed="rId6" cstate="print"/>
            <a:srcRect/>
            <a:stretch>
              <a:fillRect/>
            </a:stretch>
          </p:blipFill>
          <p:spPr bwMode="auto">
            <a:xfrm>
              <a:off x="113" y="3158"/>
              <a:ext cx="1270" cy="1084"/>
            </a:xfrm>
            <a:prstGeom prst="rect">
              <a:avLst/>
            </a:prstGeom>
            <a:noFill/>
            <a:ln w="9525">
              <a:noFill/>
              <a:miter lim="800000"/>
              <a:headEnd/>
              <a:tailEnd/>
            </a:ln>
            <a:effectLst>
              <a:outerShdw dist="107763" dir="2700000" algn="ctr" rotWithShape="0">
                <a:schemeClr val="bg2">
                  <a:alpha val="50000"/>
                </a:schemeClr>
              </a:outerShdw>
            </a:effectLst>
          </p:spPr>
        </p:pic>
        <p:sp>
          <p:nvSpPr>
            <p:cNvPr id="45079" name="Rectangle 12"/>
            <p:cNvSpPr>
              <a:spLocks noChangeArrowheads="1"/>
            </p:cNvSpPr>
            <p:nvPr/>
          </p:nvSpPr>
          <p:spPr bwMode="auto">
            <a:xfrm>
              <a:off x="0" y="3022"/>
              <a:ext cx="1196" cy="192"/>
            </a:xfrm>
            <a:prstGeom prst="rect">
              <a:avLst/>
            </a:prstGeom>
            <a:noFill/>
            <a:ln w="9525">
              <a:noFill/>
              <a:miter lim="800000"/>
              <a:headEnd/>
              <a:tailEnd/>
            </a:ln>
          </p:spPr>
          <p:txBody>
            <a:bodyPr wrap="none">
              <a:spAutoFit/>
            </a:bodyPr>
            <a:lstStyle/>
            <a:p>
              <a:r>
                <a:rPr lang="ja-JP" altLang="zh-TW" sz="1400">
                  <a:ea typeface="標楷體" pitchFamily="65" charset="-120"/>
                </a:rPr>
                <a:t>1</a:t>
              </a:r>
              <a:r>
                <a:rPr lang="zh-TW" altLang="zh-TW" sz="1400">
                  <a:ea typeface="標楷體" pitchFamily="65" charset="-120"/>
                </a:rPr>
                <a:t>930s </a:t>
              </a:r>
              <a:r>
                <a:rPr lang="zh-TW" altLang="en-US" sz="1400">
                  <a:ea typeface="標楷體" pitchFamily="65" charset="-120"/>
                </a:rPr>
                <a:t>台北都市計畫圖</a:t>
              </a:r>
            </a:p>
          </p:txBody>
        </p:sp>
      </p:grpSp>
      <p:grpSp>
        <p:nvGrpSpPr>
          <p:cNvPr id="45063" name="Group 13"/>
          <p:cNvGrpSpPr>
            <a:grpSpLocks/>
          </p:cNvGrpSpPr>
          <p:nvPr/>
        </p:nvGrpSpPr>
        <p:grpSpPr bwMode="auto">
          <a:xfrm>
            <a:off x="2411413" y="4797425"/>
            <a:ext cx="1908175" cy="2016125"/>
            <a:chOff x="1519" y="3022"/>
            <a:chExt cx="1202" cy="1270"/>
          </a:xfrm>
        </p:grpSpPr>
        <p:pic>
          <p:nvPicPr>
            <p:cNvPr id="295950" name="Picture 14" descr="11"/>
            <p:cNvPicPr>
              <a:picLocks noChangeAspect="1" noChangeArrowheads="1"/>
            </p:cNvPicPr>
            <p:nvPr/>
          </p:nvPicPr>
          <p:blipFill>
            <a:blip r:embed="rId7" cstate="print">
              <a:lum bright="12000"/>
            </a:blip>
            <a:srcRect/>
            <a:stretch>
              <a:fillRect/>
            </a:stretch>
          </p:blipFill>
          <p:spPr bwMode="auto">
            <a:xfrm>
              <a:off x="1565" y="3184"/>
              <a:ext cx="1156" cy="1108"/>
            </a:xfrm>
            <a:prstGeom prst="rect">
              <a:avLst/>
            </a:prstGeom>
            <a:noFill/>
            <a:effectLst>
              <a:outerShdw dist="107763" dir="2700000" algn="ctr" rotWithShape="0">
                <a:srgbClr val="808080">
                  <a:alpha val="50000"/>
                </a:srgbClr>
              </a:outerShdw>
            </a:effectLst>
          </p:spPr>
        </p:pic>
        <p:sp>
          <p:nvSpPr>
            <p:cNvPr id="45077" name="Rectangle 15"/>
            <p:cNvSpPr>
              <a:spLocks noChangeArrowheads="1"/>
            </p:cNvSpPr>
            <p:nvPr/>
          </p:nvSpPr>
          <p:spPr bwMode="auto">
            <a:xfrm>
              <a:off x="1519" y="3022"/>
              <a:ext cx="860" cy="192"/>
            </a:xfrm>
            <a:prstGeom prst="rect">
              <a:avLst/>
            </a:prstGeom>
            <a:noFill/>
            <a:ln w="9525">
              <a:noFill/>
              <a:miter lim="800000"/>
              <a:headEnd/>
              <a:tailEnd/>
            </a:ln>
          </p:spPr>
          <p:txBody>
            <a:bodyPr wrap="none">
              <a:spAutoFit/>
            </a:bodyPr>
            <a:lstStyle/>
            <a:p>
              <a:r>
                <a:rPr lang="en-US" altLang="ja-JP" sz="1400">
                  <a:ea typeface="標楷體" pitchFamily="65" charset="-120"/>
                </a:rPr>
                <a:t>1940</a:t>
              </a:r>
              <a:r>
                <a:rPr lang="en-US" altLang="zh-TW" sz="1400">
                  <a:ea typeface="標楷體" pitchFamily="65" charset="-120"/>
                </a:rPr>
                <a:t>s</a:t>
              </a:r>
              <a:r>
                <a:rPr lang="en-US" altLang="ja-JP" sz="1400">
                  <a:ea typeface="標楷體" pitchFamily="65" charset="-120"/>
                </a:rPr>
                <a:t> </a:t>
              </a:r>
              <a:r>
                <a:rPr lang="zh-TW" altLang="en-US" sz="1400">
                  <a:ea typeface="標楷體" pitchFamily="65" charset="-120"/>
                </a:rPr>
                <a:t>航空照片</a:t>
              </a:r>
            </a:p>
          </p:txBody>
        </p:sp>
      </p:grpSp>
      <p:grpSp>
        <p:nvGrpSpPr>
          <p:cNvPr id="45064" name="Group 16"/>
          <p:cNvGrpSpPr>
            <a:grpSpLocks/>
          </p:cNvGrpSpPr>
          <p:nvPr/>
        </p:nvGrpSpPr>
        <p:grpSpPr bwMode="auto">
          <a:xfrm>
            <a:off x="4500563" y="4797425"/>
            <a:ext cx="2014537" cy="2011363"/>
            <a:chOff x="2835" y="3022"/>
            <a:chExt cx="1269" cy="1267"/>
          </a:xfrm>
        </p:grpSpPr>
        <p:pic>
          <p:nvPicPr>
            <p:cNvPr id="295953" name="Picture 17"/>
            <p:cNvPicPr>
              <a:picLocks noChangeAspect="1" noChangeArrowheads="1"/>
            </p:cNvPicPr>
            <p:nvPr/>
          </p:nvPicPr>
          <p:blipFill>
            <a:blip r:embed="rId8" cstate="print"/>
            <a:srcRect/>
            <a:stretch>
              <a:fillRect/>
            </a:stretch>
          </p:blipFill>
          <p:spPr bwMode="auto">
            <a:xfrm>
              <a:off x="2925" y="3203"/>
              <a:ext cx="1179" cy="1086"/>
            </a:xfrm>
            <a:prstGeom prst="rect">
              <a:avLst/>
            </a:prstGeom>
            <a:noFill/>
            <a:ln w="9525">
              <a:noFill/>
              <a:miter lim="800000"/>
              <a:headEnd/>
              <a:tailEnd/>
            </a:ln>
            <a:effectLst>
              <a:outerShdw dist="107763" dir="2700000" algn="ctr" rotWithShape="0">
                <a:schemeClr val="bg2">
                  <a:alpha val="50000"/>
                </a:schemeClr>
              </a:outerShdw>
            </a:effectLst>
          </p:spPr>
        </p:pic>
        <p:sp>
          <p:nvSpPr>
            <p:cNvPr id="45075" name="Rectangle 18"/>
            <p:cNvSpPr>
              <a:spLocks noChangeArrowheads="1"/>
            </p:cNvSpPr>
            <p:nvPr/>
          </p:nvSpPr>
          <p:spPr bwMode="auto">
            <a:xfrm>
              <a:off x="2835" y="3022"/>
              <a:ext cx="928" cy="192"/>
            </a:xfrm>
            <a:prstGeom prst="rect">
              <a:avLst/>
            </a:prstGeom>
            <a:noFill/>
            <a:ln w="9525">
              <a:noFill/>
              <a:miter lim="800000"/>
              <a:headEnd/>
              <a:tailEnd/>
            </a:ln>
          </p:spPr>
          <p:txBody>
            <a:bodyPr wrap="none">
              <a:spAutoFit/>
            </a:bodyPr>
            <a:lstStyle/>
            <a:p>
              <a:r>
                <a:rPr lang="zh-TW" altLang="zh-TW" sz="1400">
                  <a:ea typeface="標楷體" pitchFamily="65" charset="-120"/>
                </a:rPr>
                <a:t>1947 </a:t>
              </a:r>
              <a:r>
                <a:rPr lang="zh-TW" altLang="en-US" sz="1400">
                  <a:ea typeface="標楷體" pitchFamily="65" charset="-120"/>
                </a:rPr>
                <a:t>都市計畫圖</a:t>
              </a:r>
            </a:p>
          </p:txBody>
        </p:sp>
      </p:grpSp>
      <p:grpSp>
        <p:nvGrpSpPr>
          <p:cNvPr id="45065" name="Group 19"/>
          <p:cNvGrpSpPr>
            <a:grpSpLocks/>
          </p:cNvGrpSpPr>
          <p:nvPr/>
        </p:nvGrpSpPr>
        <p:grpSpPr bwMode="auto">
          <a:xfrm>
            <a:off x="6926263" y="4775200"/>
            <a:ext cx="2074862" cy="2065338"/>
            <a:chOff x="4363" y="3008"/>
            <a:chExt cx="1307" cy="1301"/>
          </a:xfrm>
        </p:grpSpPr>
        <p:pic>
          <p:nvPicPr>
            <p:cNvPr id="295956" name="Picture 20" descr="14"/>
            <p:cNvPicPr>
              <a:picLocks noChangeAspect="1" noChangeArrowheads="1"/>
            </p:cNvPicPr>
            <p:nvPr/>
          </p:nvPicPr>
          <p:blipFill>
            <a:blip r:embed="rId9" cstate="print">
              <a:lum bright="6000"/>
            </a:blip>
            <a:srcRect/>
            <a:stretch>
              <a:fillRect/>
            </a:stretch>
          </p:blipFill>
          <p:spPr bwMode="auto">
            <a:xfrm>
              <a:off x="4468" y="3203"/>
              <a:ext cx="1202" cy="1106"/>
            </a:xfrm>
            <a:prstGeom prst="rect">
              <a:avLst/>
            </a:prstGeom>
            <a:noFill/>
            <a:effectLst>
              <a:outerShdw dist="107763" dir="2700000" algn="ctr" rotWithShape="0">
                <a:srgbClr val="808080">
                  <a:alpha val="50000"/>
                </a:srgbClr>
              </a:outerShdw>
            </a:effectLst>
          </p:spPr>
        </p:pic>
        <p:sp>
          <p:nvSpPr>
            <p:cNvPr id="45073" name="Rectangle 21"/>
            <p:cNvSpPr>
              <a:spLocks noChangeArrowheads="1"/>
            </p:cNvSpPr>
            <p:nvPr/>
          </p:nvSpPr>
          <p:spPr bwMode="auto">
            <a:xfrm>
              <a:off x="4363" y="3008"/>
              <a:ext cx="1186" cy="192"/>
            </a:xfrm>
            <a:prstGeom prst="rect">
              <a:avLst/>
            </a:prstGeom>
            <a:noFill/>
            <a:ln w="9525">
              <a:noFill/>
              <a:miter lim="800000"/>
              <a:headEnd/>
              <a:tailEnd/>
            </a:ln>
          </p:spPr>
          <p:txBody>
            <a:bodyPr wrap="none">
              <a:spAutoFit/>
            </a:bodyPr>
            <a:lstStyle/>
            <a:p>
              <a:r>
                <a:rPr lang="en-US" altLang="zh-TW" sz="1400">
                  <a:ea typeface="標楷體" pitchFamily="65" charset="-120"/>
                </a:rPr>
                <a:t>1980s</a:t>
              </a:r>
              <a:r>
                <a:rPr lang="en-US" altLang="ja-JP" sz="1400">
                  <a:ea typeface="標楷體" pitchFamily="65" charset="-120"/>
                </a:rPr>
                <a:t> </a:t>
              </a:r>
              <a:r>
                <a:rPr lang="zh-TW" altLang="en-US" sz="1400">
                  <a:ea typeface="標楷體" pitchFamily="65" charset="-120"/>
                </a:rPr>
                <a:t>地形圖 </a:t>
              </a:r>
              <a:r>
                <a:rPr lang="en-US" altLang="zh-TW" sz="1400">
                  <a:ea typeface="標楷體" pitchFamily="65" charset="-120"/>
                </a:rPr>
                <a:t>(</a:t>
              </a:r>
              <a:r>
                <a:rPr lang="zh-TW" altLang="en-US" sz="1400">
                  <a:ea typeface="標楷體" pitchFamily="65" charset="-120"/>
                </a:rPr>
                <a:t>經建版</a:t>
              </a:r>
              <a:r>
                <a:rPr lang="en-US" altLang="zh-TW" sz="1400">
                  <a:ea typeface="標楷體" pitchFamily="65" charset="-120"/>
                </a:rPr>
                <a:t>)</a:t>
              </a:r>
            </a:p>
          </p:txBody>
        </p:sp>
      </p:grpSp>
      <p:grpSp>
        <p:nvGrpSpPr>
          <p:cNvPr id="45066" name="Group 22"/>
          <p:cNvGrpSpPr>
            <a:grpSpLocks/>
          </p:cNvGrpSpPr>
          <p:nvPr/>
        </p:nvGrpSpPr>
        <p:grpSpPr bwMode="auto">
          <a:xfrm>
            <a:off x="6926263" y="2686050"/>
            <a:ext cx="2039937" cy="2109788"/>
            <a:chOff x="4363" y="1647"/>
            <a:chExt cx="1285" cy="1329"/>
          </a:xfrm>
        </p:grpSpPr>
        <p:pic>
          <p:nvPicPr>
            <p:cNvPr id="295959" name="Picture 23" descr="17"/>
            <p:cNvPicPr>
              <a:picLocks noChangeAspect="1" noChangeArrowheads="1"/>
            </p:cNvPicPr>
            <p:nvPr/>
          </p:nvPicPr>
          <p:blipFill>
            <a:blip r:embed="rId10" cstate="print">
              <a:lum bright="12000"/>
            </a:blip>
            <a:srcRect/>
            <a:stretch>
              <a:fillRect/>
            </a:stretch>
          </p:blipFill>
          <p:spPr bwMode="auto">
            <a:xfrm>
              <a:off x="4468" y="1845"/>
              <a:ext cx="1180" cy="1131"/>
            </a:xfrm>
            <a:prstGeom prst="rect">
              <a:avLst/>
            </a:prstGeom>
            <a:noFill/>
            <a:effectLst>
              <a:outerShdw dist="107763" dir="2700000" algn="ctr" rotWithShape="0">
                <a:srgbClr val="808080">
                  <a:alpha val="50000"/>
                </a:srgbClr>
              </a:outerShdw>
            </a:effectLst>
          </p:spPr>
        </p:pic>
        <p:sp>
          <p:nvSpPr>
            <p:cNvPr id="45071" name="Rectangle 24"/>
            <p:cNvSpPr>
              <a:spLocks noChangeArrowheads="1"/>
            </p:cNvSpPr>
            <p:nvPr/>
          </p:nvSpPr>
          <p:spPr bwMode="auto">
            <a:xfrm>
              <a:off x="4363" y="1647"/>
              <a:ext cx="1195" cy="192"/>
            </a:xfrm>
            <a:prstGeom prst="rect">
              <a:avLst/>
            </a:prstGeom>
            <a:noFill/>
            <a:ln w="9525">
              <a:noFill/>
              <a:miter lim="800000"/>
              <a:headEnd/>
              <a:tailEnd/>
            </a:ln>
          </p:spPr>
          <p:txBody>
            <a:bodyPr wrap="none">
              <a:spAutoFit/>
            </a:bodyPr>
            <a:lstStyle/>
            <a:p>
              <a:r>
                <a:rPr lang="en-US" altLang="zh-TW" sz="1400">
                  <a:ea typeface="標楷體" pitchFamily="65" charset="-120"/>
                </a:rPr>
                <a:t>1990s</a:t>
              </a:r>
              <a:r>
                <a:rPr lang="zh-TW" altLang="en-US" sz="1400">
                  <a:ea typeface="標楷體" pitchFamily="65" charset="-120"/>
                </a:rPr>
                <a:t>地形圖 </a:t>
              </a:r>
              <a:r>
                <a:rPr lang="en-US" altLang="zh-TW" sz="1400">
                  <a:ea typeface="標楷體" pitchFamily="65" charset="-120"/>
                </a:rPr>
                <a:t>(</a:t>
              </a:r>
              <a:r>
                <a:rPr lang="zh-TW" altLang="en-US" sz="1400">
                  <a:ea typeface="標楷體" pitchFamily="65" charset="-120"/>
                </a:rPr>
                <a:t>經建版</a:t>
              </a:r>
              <a:r>
                <a:rPr lang="en-US" altLang="zh-TW" sz="1400">
                  <a:ea typeface="標楷體" pitchFamily="65" charset="-120"/>
                </a:rPr>
                <a:t>))</a:t>
              </a:r>
              <a:endParaRPr lang="en-US" altLang="ja-JP" sz="1400">
                <a:ea typeface="標楷體" pitchFamily="65" charset="-120"/>
              </a:endParaRPr>
            </a:p>
          </p:txBody>
        </p:sp>
      </p:grpSp>
      <p:grpSp>
        <p:nvGrpSpPr>
          <p:cNvPr id="45067" name="Group 25"/>
          <p:cNvGrpSpPr>
            <a:grpSpLocks/>
          </p:cNvGrpSpPr>
          <p:nvPr/>
        </p:nvGrpSpPr>
        <p:grpSpPr bwMode="auto">
          <a:xfrm>
            <a:off x="7019925" y="620713"/>
            <a:ext cx="1944688" cy="2009775"/>
            <a:chOff x="4422" y="391"/>
            <a:chExt cx="1225" cy="1266"/>
          </a:xfrm>
        </p:grpSpPr>
        <p:pic>
          <p:nvPicPr>
            <p:cNvPr id="295962" name="Picture 26" descr="20"/>
            <p:cNvPicPr>
              <a:picLocks noChangeAspect="1" noChangeArrowheads="1"/>
            </p:cNvPicPr>
            <p:nvPr/>
          </p:nvPicPr>
          <p:blipFill>
            <a:blip r:embed="rId11" cstate="print">
              <a:lum bright="18000"/>
            </a:blip>
            <a:srcRect/>
            <a:stretch>
              <a:fillRect/>
            </a:stretch>
          </p:blipFill>
          <p:spPr bwMode="auto">
            <a:xfrm>
              <a:off x="4468" y="527"/>
              <a:ext cx="1179" cy="1130"/>
            </a:xfrm>
            <a:prstGeom prst="rect">
              <a:avLst/>
            </a:prstGeom>
            <a:noFill/>
            <a:effectLst>
              <a:outerShdw dist="107763" dir="2700000" algn="ctr" rotWithShape="0">
                <a:srgbClr val="808080">
                  <a:alpha val="50000"/>
                </a:srgbClr>
              </a:outerShdw>
            </a:effectLst>
          </p:spPr>
        </p:pic>
        <p:sp>
          <p:nvSpPr>
            <p:cNvPr id="45069" name="Rectangle 27"/>
            <p:cNvSpPr>
              <a:spLocks noChangeArrowheads="1"/>
            </p:cNvSpPr>
            <p:nvPr/>
          </p:nvSpPr>
          <p:spPr bwMode="auto">
            <a:xfrm>
              <a:off x="4422" y="391"/>
              <a:ext cx="816" cy="165"/>
            </a:xfrm>
            <a:prstGeom prst="rect">
              <a:avLst/>
            </a:prstGeom>
            <a:noFill/>
            <a:ln w="9525">
              <a:noFill/>
              <a:miter lim="800000"/>
              <a:headEnd/>
              <a:tailEnd/>
            </a:ln>
          </p:spPr>
          <p:txBody>
            <a:bodyPr wrap="none">
              <a:spAutoFit/>
            </a:bodyPr>
            <a:lstStyle/>
            <a:p>
              <a:pPr>
                <a:lnSpc>
                  <a:spcPct val="80000"/>
                </a:lnSpc>
                <a:spcBef>
                  <a:spcPct val="20000"/>
                </a:spcBef>
              </a:pPr>
              <a:r>
                <a:rPr lang="en-US" altLang="zh-TW" sz="1400">
                  <a:ea typeface="標楷體" pitchFamily="65" charset="-120"/>
                </a:rPr>
                <a:t>2004 </a:t>
              </a:r>
              <a:r>
                <a:rPr lang="zh-TW" altLang="en-US" sz="1400">
                  <a:ea typeface="標楷體" pitchFamily="65" charset="-120"/>
                </a:rPr>
                <a:t>衛星影像</a:t>
              </a:r>
            </a:p>
          </p:txBody>
        </p:sp>
      </p:grpSp>
    </p:spTree>
  </p:cSld>
  <p:clrMapOvr>
    <a:masterClrMapping/>
  </p:clrMapOvr>
  <p:transition>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8"/>
          <p:cNvSpPr>
            <a:spLocks noGrp="1" noChangeArrowheads="1"/>
          </p:cNvSpPr>
          <p:nvPr>
            <p:ph type="sldNum" sz="quarter" idx="12"/>
          </p:nvPr>
        </p:nvSpPr>
        <p:spPr>
          <a:xfrm>
            <a:off x="457200" y="6245225"/>
            <a:ext cx="2133600" cy="476250"/>
          </a:xfrm>
          <a:noFill/>
        </p:spPr>
        <p:txBody>
          <a:bodyPr/>
          <a:lstStyle/>
          <a:p>
            <a:pPr algn="l"/>
            <a:fld id="{DAD6267D-FD7C-42D5-A796-3E9FB1CBCBB1}" type="slidenum">
              <a:rPr lang="zh-TW" altLang="en-US" smtClean="0">
                <a:latin typeface="Arial" pitchFamily="34" charset="0"/>
              </a:rPr>
              <a:pPr algn="l"/>
              <a:t>47</a:t>
            </a:fld>
            <a:endParaRPr lang="en-US" altLang="zh-TW" smtClean="0">
              <a:latin typeface="Arial" pitchFamily="34" charset="0"/>
            </a:endParaRPr>
          </a:p>
        </p:txBody>
      </p:sp>
      <p:sp>
        <p:nvSpPr>
          <p:cNvPr id="46083" name="Rectangle 2"/>
          <p:cNvSpPr>
            <a:spLocks noGrp="1" noChangeArrowheads="1"/>
          </p:cNvSpPr>
          <p:nvPr>
            <p:ph type="title"/>
          </p:nvPr>
        </p:nvSpPr>
        <p:spPr bwMode="auto">
          <a:xfrm>
            <a:off x="457200" y="274638"/>
            <a:ext cx="8229600" cy="993775"/>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台灣百年歷史地圖</a:t>
            </a:r>
          </a:p>
        </p:txBody>
      </p:sp>
      <p:sp>
        <p:nvSpPr>
          <p:cNvPr id="46084" name="Rectangle 3"/>
          <p:cNvSpPr>
            <a:spLocks noGrp="1" noChangeArrowheads="1"/>
          </p:cNvSpPr>
          <p:nvPr>
            <p:ph type="body" idx="1"/>
          </p:nvPr>
        </p:nvSpPr>
        <p:spPr>
          <a:xfrm>
            <a:off x="971550" y="1493838"/>
            <a:ext cx="7653338" cy="5364162"/>
          </a:xfrm>
        </p:spPr>
        <p:txBody>
          <a:bodyPr/>
          <a:lstStyle/>
          <a:p>
            <a:pPr eaLnBrk="1" hangingPunct="1">
              <a:lnSpc>
                <a:spcPct val="80000"/>
              </a:lnSpc>
            </a:pPr>
            <a:r>
              <a:rPr lang="zh-TW" altLang="en-US" sz="2400" smtClean="0"/>
              <a:t>網址：</a:t>
            </a:r>
            <a:r>
              <a:rPr lang="en-US" altLang="zh-TW" sz="2400" smtClean="0"/>
              <a:t>http://gissrv4.sinica.edu.tw/gis/twhgis.aspx</a:t>
            </a:r>
          </a:p>
          <a:p>
            <a:pPr eaLnBrk="1" hangingPunct="1">
              <a:lnSpc>
                <a:spcPct val="80000"/>
              </a:lnSpc>
            </a:pPr>
            <a:r>
              <a:rPr lang="zh-TW" altLang="en-US" sz="2400" smtClean="0"/>
              <a:t>現有圖層：</a:t>
            </a:r>
          </a:p>
          <a:p>
            <a:pPr lvl="1" eaLnBrk="1" hangingPunct="1">
              <a:lnSpc>
                <a:spcPct val="80000"/>
              </a:lnSpc>
            </a:pPr>
            <a:r>
              <a:rPr lang="zh-TW" altLang="en-US" sz="2000" smtClean="0"/>
              <a:t>日治台灣堡圖，出版年代：</a:t>
            </a:r>
            <a:r>
              <a:rPr lang="en-US" altLang="zh-TW" sz="2000" smtClean="0"/>
              <a:t>1898~1904 </a:t>
            </a:r>
          </a:p>
          <a:p>
            <a:pPr lvl="1" eaLnBrk="1" hangingPunct="1">
              <a:lnSpc>
                <a:spcPct val="80000"/>
              </a:lnSpc>
            </a:pPr>
            <a:r>
              <a:rPr lang="zh-TW" altLang="en-US" sz="2000" smtClean="0"/>
              <a:t>日治五萬分之一蕃地地形圖， 出版年代：</a:t>
            </a:r>
            <a:r>
              <a:rPr lang="en-US" altLang="zh-TW" sz="2000" smtClean="0"/>
              <a:t>1907~1916 </a:t>
            </a:r>
          </a:p>
          <a:p>
            <a:pPr lvl="1" eaLnBrk="1" hangingPunct="1">
              <a:lnSpc>
                <a:spcPct val="80000"/>
              </a:lnSpc>
            </a:pPr>
            <a:r>
              <a:rPr lang="zh-TW" altLang="en-US" sz="2000" smtClean="0"/>
              <a:t>日治二萬五千分一地形圖 ，出版年代：</a:t>
            </a:r>
            <a:r>
              <a:rPr lang="en-US" altLang="zh-TW" sz="2000" smtClean="0"/>
              <a:t>1921~1928 </a:t>
            </a:r>
          </a:p>
          <a:p>
            <a:pPr lvl="1" eaLnBrk="1" hangingPunct="1">
              <a:lnSpc>
                <a:spcPct val="80000"/>
              </a:lnSpc>
            </a:pPr>
            <a:r>
              <a:rPr lang="zh-TW" altLang="en-US" sz="2000" smtClean="0"/>
              <a:t>日治五萬分一地形圖，出版年代：</a:t>
            </a:r>
            <a:r>
              <a:rPr lang="en-US" altLang="zh-TW" sz="2000" smtClean="0"/>
              <a:t>1924~1944 </a:t>
            </a:r>
          </a:p>
          <a:p>
            <a:pPr lvl="1" eaLnBrk="1" hangingPunct="1">
              <a:lnSpc>
                <a:spcPct val="80000"/>
              </a:lnSpc>
            </a:pPr>
            <a:r>
              <a:rPr lang="zh-TW" altLang="en-US" sz="2000" smtClean="0"/>
              <a:t>日治三十萬分一台灣全圖， 出版年代：</a:t>
            </a:r>
            <a:r>
              <a:rPr lang="en-US" altLang="zh-TW" sz="2000" smtClean="0"/>
              <a:t>1924 </a:t>
            </a:r>
          </a:p>
          <a:p>
            <a:pPr lvl="1" eaLnBrk="1" hangingPunct="1">
              <a:lnSpc>
                <a:spcPct val="80000"/>
              </a:lnSpc>
            </a:pPr>
            <a:r>
              <a:rPr lang="zh-TW" altLang="en-US" sz="2000" smtClean="0"/>
              <a:t>二萬五千分一經建版地形圖</a:t>
            </a:r>
            <a:r>
              <a:rPr lang="en-US" altLang="zh-TW" sz="2000" smtClean="0"/>
              <a:t>(</a:t>
            </a:r>
            <a:r>
              <a:rPr lang="zh-TW" altLang="en-US" sz="2000" smtClean="0"/>
              <a:t>第一版</a:t>
            </a:r>
            <a:r>
              <a:rPr lang="en-US" altLang="zh-TW" sz="2000" smtClean="0"/>
              <a:t>)</a:t>
            </a:r>
            <a:r>
              <a:rPr lang="zh-TW" altLang="en-US" sz="2000" smtClean="0"/>
              <a:t>， 出版年代：</a:t>
            </a:r>
            <a:r>
              <a:rPr lang="en-US" altLang="zh-TW" sz="2000" smtClean="0"/>
              <a:t>1985~1989 </a:t>
            </a:r>
          </a:p>
          <a:p>
            <a:pPr lvl="1" eaLnBrk="1" hangingPunct="1">
              <a:lnSpc>
                <a:spcPct val="80000"/>
              </a:lnSpc>
            </a:pPr>
            <a:r>
              <a:rPr lang="zh-TW" altLang="en-US" sz="2000" smtClean="0"/>
              <a:t>二萬五千分一經建版地形圖</a:t>
            </a:r>
            <a:r>
              <a:rPr lang="en-US" altLang="zh-TW" sz="2000" smtClean="0"/>
              <a:t>(</a:t>
            </a:r>
            <a:r>
              <a:rPr lang="zh-TW" altLang="en-US" sz="2000" smtClean="0"/>
              <a:t>第二版</a:t>
            </a:r>
            <a:r>
              <a:rPr lang="en-US" altLang="zh-TW" sz="2000" smtClean="0"/>
              <a:t>) </a:t>
            </a:r>
            <a:r>
              <a:rPr lang="zh-TW" altLang="en-US" sz="2000" smtClean="0"/>
              <a:t>，出版年代：</a:t>
            </a:r>
            <a:r>
              <a:rPr lang="en-US" altLang="zh-TW" sz="2000" smtClean="0"/>
              <a:t>1992~1994 </a:t>
            </a:r>
          </a:p>
          <a:p>
            <a:pPr lvl="1" eaLnBrk="1" hangingPunct="1">
              <a:lnSpc>
                <a:spcPct val="80000"/>
              </a:lnSpc>
            </a:pPr>
            <a:r>
              <a:rPr lang="zh-TW" altLang="en-US" sz="2000" smtClean="0"/>
              <a:t>二萬五千分一經建版地形圖</a:t>
            </a:r>
            <a:r>
              <a:rPr lang="en-US" altLang="zh-TW" sz="2000" smtClean="0"/>
              <a:t>(</a:t>
            </a:r>
            <a:r>
              <a:rPr lang="zh-TW" altLang="en-US" sz="2000" smtClean="0"/>
              <a:t>第三版</a:t>
            </a:r>
            <a:r>
              <a:rPr lang="en-US" altLang="zh-TW" sz="2000" smtClean="0"/>
              <a:t>)</a:t>
            </a:r>
            <a:r>
              <a:rPr lang="zh-TW" altLang="en-US" sz="2000" smtClean="0"/>
              <a:t>， 出版年代：</a:t>
            </a:r>
            <a:r>
              <a:rPr lang="en-US" altLang="zh-TW" sz="2000" smtClean="0"/>
              <a:t>1999~2001 </a:t>
            </a:r>
          </a:p>
          <a:p>
            <a:pPr lvl="1" eaLnBrk="1" hangingPunct="1">
              <a:lnSpc>
                <a:spcPct val="80000"/>
              </a:lnSpc>
            </a:pPr>
            <a:r>
              <a:rPr lang="zh-TW" altLang="en-US" sz="2000" smtClean="0"/>
              <a:t>二萬五千分一經建版地形圖</a:t>
            </a:r>
            <a:r>
              <a:rPr lang="en-US" altLang="zh-TW" sz="2000" smtClean="0"/>
              <a:t>(</a:t>
            </a:r>
            <a:r>
              <a:rPr lang="zh-TW" altLang="en-US" sz="2000" smtClean="0"/>
              <a:t>第四版</a:t>
            </a:r>
            <a:r>
              <a:rPr lang="en-US" altLang="zh-TW" sz="2000" smtClean="0"/>
              <a:t>) </a:t>
            </a:r>
            <a:r>
              <a:rPr lang="zh-TW" altLang="en-US" sz="2000" smtClean="0"/>
              <a:t>，出版年代：</a:t>
            </a:r>
            <a:r>
              <a:rPr lang="en-US" altLang="zh-TW" sz="2000" smtClean="0"/>
              <a:t>2003 </a:t>
            </a:r>
            <a:endParaRPr lang="zh-TW" altLang="en-US" sz="2000" smtClean="0"/>
          </a:p>
        </p:txBody>
      </p:sp>
      <p:pic>
        <p:nvPicPr>
          <p:cNvPr id="46085" name="Picture 4" descr="twhgis"/>
          <p:cNvPicPr>
            <a:picLocks noChangeAspect="1" noChangeArrowheads="1"/>
          </p:cNvPicPr>
          <p:nvPr/>
        </p:nvPicPr>
        <p:blipFill>
          <a:blip r:embed="rId3" cstate="print"/>
          <a:srcRect/>
          <a:stretch>
            <a:fillRect/>
          </a:stretch>
        </p:blipFill>
        <p:spPr bwMode="auto">
          <a:xfrm>
            <a:off x="3132138" y="5183188"/>
            <a:ext cx="2484437" cy="1674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8"/>
          <p:cNvSpPr>
            <a:spLocks noGrp="1" noChangeArrowheads="1"/>
          </p:cNvSpPr>
          <p:nvPr>
            <p:ph type="sldNum" sz="quarter" idx="12"/>
          </p:nvPr>
        </p:nvSpPr>
        <p:spPr>
          <a:xfrm>
            <a:off x="457200" y="6245225"/>
            <a:ext cx="2133600" cy="476250"/>
          </a:xfrm>
          <a:noFill/>
        </p:spPr>
        <p:txBody>
          <a:bodyPr/>
          <a:lstStyle/>
          <a:p>
            <a:pPr algn="l"/>
            <a:fld id="{7D391C4B-0FCF-4E37-8C17-A78C32441F86}" type="slidenum">
              <a:rPr lang="zh-TW" altLang="en-US" smtClean="0">
                <a:latin typeface="Arial" pitchFamily="34" charset="0"/>
              </a:rPr>
              <a:pPr algn="l"/>
              <a:t>48</a:t>
            </a:fld>
            <a:endParaRPr lang="en-US" altLang="zh-TW" smtClean="0">
              <a:latin typeface="Arial" pitchFamily="34" charset="0"/>
            </a:endParaRPr>
          </a:p>
        </p:txBody>
      </p:sp>
      <p:sp>
        <p:nvSpPr>
          <p:cNvPr id="47107" name="Rectangle 2"/>
          <p:cNvSpPr>
            <a:spLocks noGrp="1" noChangeArrowheads="1"/>
          </p:cNvSpPr>
          <p:nvPr>
            <p:ph type="title"/>
          </p:nvPr>
        </p:nvSpPr>
        <p:spPr bwMode="auto">
          <a:xfrm>
            <a:off x="457200" y="274638"/>
            <a:ext cx="8229600" cy="993775"/>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中央研究院院史照片系統</a:t>
            </a:r>
          </a:p>
        </p:txBody>
      </p:sp>
      <p:sp>
        <p:nvSpPr>
          <p:cNvPr id="47108" name="Rectangle 3"/>
          <p:cNvSpPr>
            <a:spLocks noGrp="1" noChangeArrowheads="1"/>
          </p:cNvSpPr>
          <p:nvPr>
            <p:ph type="body" idx="1"/>
          </p:nvPr>
        </p:nvSpPr>
        <p:spPr>
          <a:xfrm>
            <a:off x="827088" y="1268413"/>
            <a:ext cx="7653337" cy="5364162"/>
          </a:xfrm>
        </p:spPr>
        <p:txBody>
          <a:bodyPr/>
          <a:lstStyle/>
          <a:p>
            <a:pPr eaLnBrk="1" hangingPunct="1">
              <a:lnSpc>
                <a:spcPct val="80000"/>
              </a:lnSpc>
            </a:pPr>
            <a:r>
              <a:rPr lang="zh-TW" altLang="en-US" sz="2400" smtClean="0"/>
              <a:t>網址：</a:t>
            </a:r>
            <a:r>
              <a:rPr lang="en-US" altLang="zh-TW" sz="2400" smtClean="0">
                <a:hlinkClick r:id="rId3"/>
              </a:rPr>
              <a:t> </a:t>
            </a:r>
            <a:r>
              <a:rPr lang="en-US" altLang="zh-TW" sz="2000" smtClean="0"/>
              <a:t>http://gissrv4.sinica.edu.tw/gis/SinicaMemories.aspx</a:t>
            </a:r>
            <a:endParaRPr lang="en-US" altLang="zh-TW" sz="2400" smtClean="0"/>
          </a:p>
          <a:p>
            <a:pPr eaLnBrk="1" hangingPunct="1">
              <a:lnSpc>
                <a:spcPct val="80000"/>
              </a:lnSpc>
            </a:pPr>
            <a:r>
              <a:rPr lang="zh-TW" altLang="en-US" sz="2400" smtClean="0"/>
              <a:t>除了保存了中研院多年來各類珍貴照片，並結合歷年地圖及空照照片，包括：</a:t>
            </a:r>
          </a:p>
          <a:p>
            <a:pPr lvl="1" eaLnBrk="1" hangingPunct="1">
              <a:lnSpc>
                <a:spcPct val="80000"/>
              </a:lnSpc>
            </a:pPr>
            <a:r>
              <a:rPr lang="en-US" altLang="zh-TW" sz="2000" smtClean="0"/>
              <a:t>1904</a:t>
            </a:r>
            <a:r>
              <a:rPr lang="zh-TW" altLang="en-US" sz="2000" smtClean="0"/>
              <a:t>年地圖</a:t>
            </a:r>
          </a:p>
          <a:p>
            <a:pPr lvl="1" eaLnBrk="1" hangingPunct="1">
              <a:lnSpc>
                <a:spcPct val="80000"/>
              </a:lnSpc>
            </a:pPr>
            <a:r>
              <a:rPr lang="en-US" altLang="zh-TW" sz="2000" smtClean="0"/>
              <a:t>1925</a:t>
            </a:r>
            <a:r>
              <a:rPr lang="zh-TW" altLang="en-US" sz="2000" smtClean="0"/>
              <a:t>年地圖</a:t>
            </a:r>
          </a:p>
          <a:p>
            <a:pPr lvl="1" eaLnBrk="1" hangingPunct="1">
              <a:lnSpc>
                <a:spcPct val="80000"/>
              </a:lnSpc>
            </a:pPr>
            <a:r>
              <a:rPr lang="en-US" altLang="zh-TW" sz="2000" smtClean="0"/>
              <a:t>1945</a:t>
            </a:r>
            <a:r>
              <a:rPr lang="zh-TW" altLang="en-US" sz="2000" smtClean="0"/>
              <a:t>年</a:t>
            </a:r>
            <a:r>
              <a:rPr lang="en-US" altLang="zh-TW" sz="2000" smtClean="0"/>
              <a:t>4</a:t>
            </a:r>
            <a:r>
              <a:rPr lang="zh-TW" altLang="en-US" sz="2000" smtClean="0"/>
              <a:t>月空照</a:t>
            </a:r>
          </a:p>
          <a:p>
            <a:pPr lvl="1" eaLnBrk="1" hangingPunct="1">
              <a:lnSpc>
                <a:spcPct val="80000"/>
              </a:lnSpc>
            </a:pPr>
            <a:r>
              <a:rPr lang="en-US" altLang="zh-TW" sz="2000" smtClean="0"/>
              <a:t>1974</a:t>
            </a:r>
            <a:r>
              <a:rPr lang="zh-TW" altLang="en-US" sz="2000" smtClean="0"/>
              <a:t>年</a:t>
            </a:r>
            <a:r>
              <a:rPr lang="en-US" altLang="zh-TW" sz="2000" smtClean="0"/>
              <a:t>8</a:t>
            </a:r>
            <a:r>
              <a:rPr lang="zh-TW" altLang="en-US" sz="2000" smtClean="0"/>
              <a:t>月空照</a:t>
            </a:r>
          </a:p>
          <a:p>
            <a:pPr lvl="1" eaLnBrk="1" hangingPunct="1">
              <a:lnSpc>
                <a:spcPct val="80000"/>
              </a:lnSpc>
            </a:pPr>
            <a:r>
              <a:rPr lang="en-US" altLang="zh-TW" sz="2000" smtClean="0"/>
              <a:t>1979</a:t>
            </a:r>
            <a:r>
              <a:rPr lang="zh-TW" altLang="en-US" sz="2000" smtClean="0"/>
              <a:t>年</a:t>
            </a:r>
            <a:r>
              <a:rPr lang="en-US" altLang="zh-TW" sz="2000" smtClean="0"/>
              <a:t>8</a:t>
            </a:r>
            <a:r>
              <a:rPr lang="zh-TW" altLang="en-US" sz="2000" smtClean="0"/>
              <a:t>月空照</a:t>
            </a:r>
          </a:p>
          <a:p>
            <a:pPr lvl="1" eaLnBrk="1" hangingPunct="1">
              <a:lnSpc>
                <a:spcPct val="80000"/>
              </a:lnSpc>
            </a:pPr>
            <a:r>
              <a:rPr lang="en-US" altLang="zh-TW" sz="2000" smtClean="0"/>
              <a:t>1994</a:t>
            </a:r>
            <a:r>
              <a:rPr lang="zh-TW" altLang="en-US" sz="2000" smtClean="0"/>
              <a:t>年</a:t>
            </a:r>
            <a:r>
              <a:rPr lang="en-US" altLang="zh-TW" sz="2000" smtClean="0"/>
              <a:t>7</a:t>
            </a:r>
            <a:r>
              <a:rPr lang="zh-TW" altLang="en-US" sz="2000" smtClean="0"/>
              <a:t>月空照</a:t>
            </a:r>
          </a:p>
          <a:p>
            <a:pPr lvl="1" eaLnBrk="1" hangingPunct="1">
              <a:lnSpc>
                <a:spcPct val="80000"/>
              </a:lnSpc>
            </a:pPr>
            <a:r>
              <a:rPr lang="en-US" altLang="zh-TW" sz="2000" smtClean="0"/>
              <a:t>1994</a:t>
            </a:r>
            <a:r>
              <a:rPr lang="zh-TW" altLang="en-US" sz="2000" smtClean="0"/>
              <a:t>年</a:t>
            </a:r>
            <a:r>
              <a:rPr lang="en-US" altLang="zh-TW" sz="2000" smtClean="0"/>
              <a:t>9</a:t>
            </a:r>
            <a:r>
              <a:rPr lang="zh-TW" altLang="en-US" sz="2000" smtClean="0"/>
              <a:t>月空照</a:t>
            </a:r>
          </a:p>
          <a:p>
            <a:pPr lvl="1" eaLnBrk="1" hangingPunct="1">
              <a:lnSpc>
                <a:spcPct val="80000"/>
              </a:lnSpc>
            </a:pPr>
            <a:r>
              <a:rPr lang="en-US" altLang="zh-TW" sz="2000" smtClean="0"/>
              <a:t>2002</a:t>
            </a:r>
            <a:r>
              <a:rPr lang="zh-TW" altLang="en-US" sz="2000" smtClean="0"/>
              <a:t>年</a:t>
            </a:r>
            <a:r>
              <a:rPr lang="en-US" altLang="zh-TW" sz="2000" smtClean="0"/>
              <a:t>1</a:t>
            </a:r>
            <a:r>
              <a:rPr lang="zh-TW" altLang="en-US" sz="2000" smtClean="0"/>
              <a:t>月空照</a:t>
            </a:r>
          </a:p>
          <a:p>
            <a:pPr lvl="1" eaLnBrk="1" hangingPunct="1">
              <a:lnSpc>
                <a:spcPct val="80000"/>
              </a:lnSpc>
            </a:pPr>
            <a:r>
              <a:rPr lang="en-US" altLang="zh-TW" sz="2000" smtClean="0"/>
              <a:t>2003</a:t>
            </a:r>
            <a:r>
              <a:rPr lang="zh-TW" altLang="en-US" sz="2000" smtClean="0"/>
              <a:t>年</a:t>
            </a:r>
            <a:r>
              <a:rPr lang="en-US" altLang="zh-TW" sz="2000" smtClean="0"/>
              <a:t>3</a:t>
            </a:r>
            <a:r>
              <a:rPr lang="zh-TW" altLang="en-US" sz="2000" smtClean="0"/>
              <a:t>月空照</a:t>
            </a:r>
          </a:p>
          <a:p>
            <a:pPr lvl="1" eaLnBrk="1" hangingPunct="1">
              <a:lnSpc>
                <a:spcPct val="80000"/>
              </a:lnSpc>
            </a:pPr>
            <a:r>
              <a:rPr lang="en-US" altLang="zh-TW" sz="2000" smtClean="0"/>
              <a:t>2005</a:t>
            </a:r>
            <a:r>
              <a:rPr lang="zh-TW" altLang="en-US" sz="2000" smtClean="0"/>
              <a:t>年</a:t>
            </a:r>
            <a:r>
              <a:rPr lang="en-US" altLang="zh-TW" sz="2000" smtClean="0"/>
              <a:t>8</a:t>
            </a:r>
            <a:r>
              <a:rPr lang="zh-TW" altLang="en-US" sz="2000" smtClean="0"/>
              <a:t>月空照</a:t>
            </a:r>
          </a:p>
          <a:p>
            <a:pPr lvl="1" eaLnBrk="1" hangingPunct="1">
              <a:lnSpc>
                <a:spcPct val="80000"/>
              </a:lnSpc>
            </a:pPr>
            <a:r>
              <a:rPr lang="en-US" altLang="zh-TW" sz="2000" smtClean="0"/>
              <a:t>2007</a:t>
            </a:r>
            <a:r>
              <a:rPr lang="zh-TW" altLang="en-US" sz="2000" smtClean="0"/>
              <a:t>年</a:t>
            </a:r>
            <a:r>
              <a:rPr lang="en-US" altLang="zh-TW" sz="2000" smtClean="0"/>
              <a:t>4</a:t>
            </a:r>
            <a:r>
              <a:rPr lang="zh-TW" altLang="en-US" sz="2000" smtClean="0"/>
              <a:t>月空照</a:t>
            </a:r>
          </a:p>
          <a:p>
            <a:pPr lvl="1" eaLnBrk="1" hangingPunct="1">
              <a:lnSpc>
                <a:spcPct val="80000"/>
              </a:lnSpc>
            </a:pPr>
            <a:r>
              <a:rPr lang="en-US" altLang="zh-TW" sz="2000" smtClean="0"/>
              <a:t>2008</a:t>
            </a:r>
            <a:r>
              <a:rPr lang="zh-TW" altLang="en-US" sz="2000" smtClean="0"/>
              <a:t>年</a:t>
            </a:r>
            <a:r>
              <a:rPr lang="en-US" altLang="zh-TW" sz="2000" smtClean="0"/>
              <a:t>8</a:t>
            </a:r>
            <a:r>
              <a:rPr lang="zh-TW" altLang="en-US" sz="2000" smtClean="0"/>
              <a:t>月空照</a:t>
            </a:r>
          </a:p>
          <a:p>
            <a:pPr lvl="1" eaLnBrk="1" hangingPunct="1">
              <a:lnSpc>
                <a:spcPct val="80000"/>
              </a:lnSpc>
            </a:pPr>
            <a:r>
              <a:rPr lang="en-US" altLang="zh-TW" sz="2000" smtClean="0"/>
              <a:t>2008</a:t>
            </a:r>
            <a:r>
              <a:rPr lang="zh-TW" altLang="en-US" sz="2000" smtClean="0"/>
              <a:t>年</a:t>
            </a:r>
            <a:r>
              <a:rPr lang="en-US" altLang="zh-TW" sz="2000" smtClean="0"/>
              <a:t>12</a:t>
            </a:r>
            <a:r>
              <a:rPr lang="zh-TW" altLang="en-US" sz="2000" smtClean="0"/>
              <a:t>月空照</a:t>
            </a:r>
          </a:p>
          <a:p>
            <a:pPr lvl="1" eaLnBrk="1" hangingPunct="1">
              <a:lnSpc>
                <a:spcPct val="80000"/>
              </a:lnSpc>
            </a:pPr>
            <a:r>
              <a:rPr lang="en-US" altLang="zh-TW" sz="2000" smtClean="0"/>
              <a:t>2010</a:t>
            </a:r>
            <a:r>
              <a:rPr lang="zh-TW" altLang="en-US" sz="2000" smtClean="0"/>
              <a:t>年</a:t>
            </a:r>
            <a:r>
              <a:rPr lang="en-US" altLang="zh-TW" sz="2000" smtClean="0"/>
              <a:t>1</a:t>
            </a:r>
            <a:r>
              <a:rPr lang="zh-TW" altLang="en-US" sz="2000" smtClean="0"/>
              <a:t>月空照</a:t>
            </a:r>
          </a:p>
        </p:txBody>
      </p:sp>
      <p:pic>
        <p:nvPicPr>
          <p:cNvPr id="47109" name="Picture 2" descr="http://digiarch.sinica.edu.tw/images/a/research/r034.jpg"/>
          <p:cNvPicPr>
            <a:picLocks noChangeAspect="1" noChangeArrowheads="1"/>
          </p:cNvPicPr>
          <p:nvPr/>
        </p:nvPicPr>
        <p:blipFill>
          <a:blip r:embed="rId4" cstate="print"/>
          <a:srcRect/>
          <a:stretch>
            <a:fillRect/>
          </a:stretch>
        </p:blipFill>
        <p:spPr bwMode="auto">
          <a:xfrm>
            <a:off x="3563938" y="2781300"/>
            <a:ext cx="5221287" cy="3455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8"/>
          <p:cNvSpPr>
            <a:spLocks noGrp="1" noChangeArrowheads="1"/>
          </p:cNvSpPr>
          <p:nvPr>
            <p:ph type="sldNum" sz="quarter" idx="12"/>
          </p:nvPr>
        </p:nvSpPr>
        <p:spPr>
          <a:xfrm>
            <a:off x="457200" y="6245225"/>
            <a:ext cx="2133600" cy="476250"/>
          </a:xfrm>
          <a:noFill/>
        </p:spPr>
        <p:txBody>
          <a:bodyPr/>
          <a:lstStyle/>
          <a:p>
            <a:pPr algn="l"/>
            <a:fld id="{8D0C1641-CDD0-4570-B7CC-2E4001C7F739}" type="slidenum">
              <a:rPr lang="zh-TW" altLang="en-US" smtClean="0">
                <a:latin typeface="Arial" pitchFamily="34" charset="0"/>
              </a:rPr>
              <a:pPr algn="l"/>
              <a:t>49</a:t>
            </a:fld>
            <a:endParaRPr lang="en-US" altLang="zh-TW" smtClean="0">
              <a:latin typeface="Arial" pitchFamily="34" charset="0"/>
            </a:endParaRPr>
          </a:p>
        </p:txBody>
      </p:sp>
      <p:sp>
        <p:nvSpPr>
          <p:cNvPr id="48131" name="Rectangle 2"/>
          <p:cNvSpPr>
            <a:spLocks noGrp="1" noChangeArrowheads="1"/>
          </p:cNvSpPr>
          <p:nvPr>
            <p:ph type="title"/>
          </p:nvPr>
        </p:nvSpPr>
        <p:spPr bwMode="auto">
          <a:xfrm>
            <a:off x="735013" y="44450"/>
            <a:ext cx="8229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altLang="zh-TW" smtClean="0"/>
              <a:t>1945 London</a:t>
            </a:r>
            <a:r>
              <a:rPr lang="zh-TW" altLang="en-US" smtClean="0"/>
              <a:t> </a:t>
            </a:r>
            <a:r>
              <a:rPr lang="en-US" altLang="zh-TW" smtClean="0"/>
              <a:t>in Google Earth</a:t>
            </a:r>
            <a:endParaRPr lang="zh-TW" altLang="en-US" smtClean="0"/>
          </a:p>
        </p:txBody>
      </p:sp>
      <p:pic>
        <p:nvPicPr>
          <p:cNvPr id="48132" name="Picture 6" descr="http://3.bp.blogspot.com/_MR9VMZuXMeY/TMCBlEEQKgI/AAAAAAAAAXo/_p4zzkLYT6I/s1600/history1-maproom.png"/>
          <p:cNvPicPr>
            <a:picLocks noChangeAspect="1" noChangeArrowheads="1"/>
          </p:cNvPicPr>
          <p:nvPr/>
        </p:nvPicPr>
        <p:blipFill>
          <a:blip r:embed="rId3" cstate="print"/>
          <a:srcRect/>
          <a:stretch>
            <a:fillRect/>
          </a:stretch>
        </p:blipFill>
        <p:spPr bwMode="auto">
          <a:xfrm>
            <a:off x="1403350" y="1052513"/>
            <a:ext cx="6705600" cy="2743200"/>
          </a:xfrm>
          <a:prstGeom prst="rect">
            <a:avLst/>
          </a:prstGeom>
          <a:noFill/>
          <a:ln w="9525">
            <a:noFill/>
            <a:miter lim="800000"/>
            <a:headEnd/>
            <a:tailEnd/>
          </a:ln>
        </p:spPr>
      </p:pic>
      <p:pic>
        <p:nvPicPr>
          <p:cNvPr id="48133" name="Picture 8" descr="http://1.bp.blogspot.com/_MR9VMZuXMeY/TMCBy3JDUdI/AAAAAAAAAXw/bS4-EPgVKC8/s1600/history2-heathrow.png"/>
          <p:cNvPicPr>
            <a:picLocks noChangeAspect="1" noChangeArrowheads="1"/>
          </p:cNvPicPr>
          <p:nvPr/>
        </p:nvPicPr>
        <p:blipFill>
          <a:blip r:embed="rId4" cstate="print"/>
          <a:srcRect/>
          <a:stretch>
            <a:fillRect/>
          </a:stretch>
        </p:blipFill>
        <p:spPr bwMode="auto">
          <a:xfrm>
            <a:off x="1403350" y="3860800"/>
            <a:ext cx="6715125" cy="2743200"/>
          </a:xfrm>
          <a:prstGeom prst="rect">
            <a:avLst/>
          </a:prstGeom>
          <a:noFill/>
          <a:ln w="9525">
            <a:noFill/>
            <a:miter lim="800000"/>
            <a:headEnd/>
            <a:tailEnd/>
          </a:ln>
        </p:spPr>
      </p:pic>
      <p:sp>
        <p:nvSpPr>
          <p:cNvPr id="8" name="文字方塊 7"/>
          <p:cNvSpPr txBox="1"/>
          <p:nvPr/>
        </p:nvSpPr>
        <p:spPr>
          <a:xfrm>
            <a:off x="3679825" y="6550025"/>
            <a:ext cx="5464175" cy="307975"/>
          </a:xfrm>
          <a:prstGeom prst="rect">
            <a:avLst/>
          </a:prstGeom>
          <a:noFill/>
        </p:spPr>
        <p:txBody>
          <a:bodyPr wrap="none">
            <a:spAutoFit/>
          </a:bodyPr>
          <a:lstStyle/>
          <a:p>
            <a:pPr>
              <a:defRPr/>
            </a:pPr>
            <a:r>
              <a:rPr lang="en-US" altLang="zh-TW" sz="1400" dirty="0">
                <a:solidFill>
                  <a:schemeClr val="accent2">
                    <a:lumMod val="75000"/>
                  </a:schemeClr>
                </a:solidFill>
              </a:rPr>
              <a:t>http://google-latlong.blogspot.com/2010/10/history-in-unmaking.html</a:t>
            </a:r>
            <a:endParaRPr lang="zh-TW" altLang="en-US" sz="1400"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8"/>
          <p:cNvSpPr>
            <a:spLocks noGrp="1" noChangeArrowheads="1"/>
          </p:cNvSpPr>
          <p:nvPr>
            <p:ph type="sldNum" sz="quarter" idx="12"/>
          </p:nvPr>
        </p:nvSpPr>
        <p:spPr>
          <a:xfrm>
            <a:off x="457200" y="6245225"/>
            <a:ext cx="2133600" cy="476250"/>
          </a:xfrm>
          <a:noFill/>
        </p:spPr>
        <p:txBody>
          <a:bodyPr/>
          <a:lstStyle/>
          <a:p>
            <a:pPr algn="l"/>
            <a:fld id="{8A1CE859-F23E-4670-B539-A50367615C2D}" type="slidenum">
              <a:rPr lang="zh-TW" altLang="en-US" smtClean="0">
                <a:latin typeface="Arial" pitchFamily="34" charset="0"/>
              </a:rPr>
              <a:pPr algn="l"/>
              <a:t>50</a:t>
            </a:fld>
            <a:endParaRPr lang="en-US" altLang="zh-TW" smtClean="0">
              <a:latin typeface="Arial" pitchFamily="34" charset="0"/>
            </a:endParaRPr>
          </a:p>
        </p:txBody>
      </p:sp>
      <p:sp>
        <p:nvSpPr>
          <p:cNvPr id="49155" name="Rectangle 2"/>
          <p:cNvSpPr>
            <a:spLocks noGrp="1" noChangeArrowheads="1"/>
          </p:cNvSpPr>
          <p:nvPr>
            <p:ph type="title"/>
          </p:nvPr>
        </p:nvSpPr>
        <p:spPr bwMode="auto">
          <a:xfrm>
            <a:off x="1042988" y="333375"/>
            <a:ext cx="7772400" cy="765175"/>
          </a:xfrm>
          <a:noFill/>
          <a:ln>
            <a:miter lim="800000"/>
            <a:headEnd/>
            <a:tailEnd/>
          </a:ln>
        </p:spPr>
        <p:txBody>
          <a:bodyPr vert="horz" wrap="square" lIns="91440" tIns="45720" rIns="91440" bIns="45720" numCol="1" anchor="t" anchorCtr="0" compatLnSpc="1">
            <a:prstTxWarp prst="textNoShape">
              <a:avLst/>
            </a:prstTxWarp>
          </a:bodyPr>
          <a:lstStyle/>
          <a:p>
            <a:r>
              <a:rPr lang="zh-TW" altLang="en-US" sz="3200" smtClean="0"/>
              <a:t>宜蘭農田水利會歷史圖資空間查詢系統</a:t>
            </a:r>
          </a:p>
        </p:txBody>
      </p:sp>
      <p:sp>
        <p:nvSpPr>
          <p:cNvPr id="49156" name="Rectangle 3"/>
          <p:cNvSpPr>
            <a:spLocks noGrp="1" noChangeArrowheads="1"/>
          </p:cNvSpPr>
          <p:nvPr>
            <p:ph type="body" idx="1"/>
          </p:nvPr>
        </p:nvSpPr>
        <p:spPr>
          <a:xfrm>
            <a:off x="755650" y="1089025"/>
            <a:ext cx="7772400" cy="1008063"/>
          </a:xfrm>
        </p:spPr>
        <p:txBody>
          <a:bodyPr/>
          <a:lstStyle/>
          <a:p>
            <a:r>
              <a:rPr lang="en-US" altLang="zh-TW" sz="2400" smtClean="0">
                <a:hlinkClick r:id="rId3"/>
              </a:rPr>
              <a:t>http://gissrv4.sinica.edu.tw/gis/Ilanhmap.aspx</a:t>
            </a:r>
            <a:endParaRPr lang="zh-TW" altLang="en-US" sz="2400" smtClean="0"/>
          </a:p>
        </p:txBody>
      </p:sp>
      <p:pic>
        <p:nvPicPr>
          <p:cNvPr id="49157" name="Picture 4" descr="Yilan_canal"/>
          <p:cNvPicPr>
            <a:picLocks noChangeAspect="1" noChangeArrowheads="1"/>
          </p:cNvPicPr>
          <p:nvPr/>
        </p:nvPicPr>
        <p:blipFill>
          <a:blip r:embed="rId4" cstate="print"/>
          <a:srcRect/>
          <a:stretch>
            <a:fillRect/>
          </a:stretch>
        </p:blipFill>
        <p:spPr bwMode="auto">
          <a:xfrm>
            <a:off x="1150938" y="1606550"/>
            <a:ext cx="7416800" cy="4954588"/>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8"/>
          <p:cNvSpPr>
            <a:spLocks noGrp="1" noChangeArrowheads="1"/>
          </p:cNvSpPr>
          <p:nvPr>
            <p:ph type="sldNum" sz="quarter" idx="12"/>
          </p:nvPr>
        </p:nvSpPr>
        <p:spPr>
          <a:xfrm>
            <a:off x="457200" y="6245225"/>
            <a:ext cx="2133600" cy="476250"/>
          </a:xfrm>
          <a:noFill/>
        </p:spPr>
        <p:txBody>
          <a:bodyPr/>
          <a:lstStyle/>
          <a:p>
            <a:pPr algn="l"/>
            <a:fld id="{A788AE46-E4F3-41B0-A91F-A71453086412}" type="slidenum">
              <a:rPr lang="zh-TW" altLang="en-US" smtClean="0">
                <a:latin typeface="Arial" pitchFamily="34" charset="0"/>
              </a:rPr>
              <a:pPr algn="l"/>
              <a:t>51</a:t>
            </a:fld>
            <a:endParaRPr lang="en-US" altLang="zh-TW" smtClean="0">
              <a:latin typeface="Arial" pitchFamily="34" charset="0"/>
            </a:endParaRPr>
          </a:p>
        </p:txBody>
      </p:sp>
      <p:sp>
        <p:nvSpPr>
          <p:cNvPr id="50179" name="Rectangle 2"/>
          <p:cNvSpPr>
            <a:spLocks noGrp="1" noChangeArrowheads="1"/>
          </p:cNvSpPr>
          <p:nvPr>
            <p:ph type="title"/>
          </p:nvPr>
        </p:nvSpPr>
        <p:spPr bwMode="auto">
          <a:xfrm>
            <a:off x="611188" y="225425"/>
            <a:ext cx="7772400" cy="765175"/>
          </a:xfrm>
          <a:noFill/>
          <a:ln>
            <a:miter lim="800000"/>
            <a:headEnd/>
            <a:tailEnd/>
          </a:ln>
        </p:spPr>
        <p:txBody>
          <a:bodyPr vert="horz" wrap="square" lIns="91440" tIns="45720" rIns="91440" bIns="45720" numCol="1" anchor="t" anchorCtr="0" compatLnSpc="1">
            <a:prstTxWarp prst="textNoShape">
              <a:avLst/>
            </a:prstTxWarp>
          </a:bodyPr>
          <a:lstStyle/>
          <a:p>
            <a:r>
              <a:rPr lang="zh-TW" altLang="en-US" sz="2800" smtClean="0"/>
              <a:t>結合宜蘭圳道基本歷史沿革資料</a:t>
            </a:r>
          </a:p>
        </p:txBody>
      </p:sp>
      <p:pic>
        <p:nvPicPr>
          <p:cNvPr id="50180" name="Picture 3"/>
          <p:cNvPicPr>
            <a:picLocks noChangeAspect="1" noChangeArrowheads="1"/>
          </p:cNvPicPr>
          <p:nvPr/>
        </p:nvPicPr>
        <p:blipFill>
          <a:blip r:embed="rId3" cstate="print"/>
          <a:srcRect/>
          <a:stretch>
            <a:fillRect/>
          </a:stretch>
        </p:blipFill>
        <p:spPr bwMode="auto">
          <a:xfrm>
            <a:off x="1008063" y="1412875"/>
            <a:ext cx="7127875" cy="4562475"/>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8"/>
          <p:cNvSpPr>
            <a:spLocks noGrp="1" noChangeArrowheads="1"/>
          </p:cNvSpPr>
          <p:nvPr>
            <p:ph type="sldNum" sz="quarter" idx="12"/>
          </p:nvPr>
        </p:nvSpPr>
        <p:spPr>
          <a:xfrm>
            <a:off x="457200" y="6245225"/>
            <a:ext cx="2133600" cy="476250"/>
          </a:xfrm>
          <a:noFill/>
        </p:spPr>
        <p:txBody>
          <a:bodyPr/>
          <a:lstStyle/>
          <a:p>
            <a:pPr algn="l"/>
            <a:fld id="{D5F1B176-D83B-4BF3-A8DB-A0B93BB123BE}" type="slidenum">
              <a:rPr lang="zh-TW" altLang="en-US" smtClean="0">
                <a:latin typeface="Arial" pitchFamily="34" charset="0"/>
              </a:rPr>
              <a:pPr algn="l"/>
              <a:t>52</a:t>
            </a:fld>
            <a:endParaRPr lang="en-US" altLang="zh-TW" smtClean="0">
              <a:latin typeface="Arial" pitchFamily="34" charset="0"/>
            </a:endParaRPr>
          </a:p>
        </p:txBody>
      </p:sp>
      <p:sp>
        <p:nvSpPr>
          <p:cNvPr id="51203"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zh-TW" altLang="en-US" sz="2800" smtClean="0"/>
              <a:t>整合舊地籍圖</a:t>
            </a:r>
          </a:p>
        </p:txBody>
      </p:sp>
      <p:sp>
        <p:nvSpPr>
          <p:cNvPr id="51204" name="Rectangle 3"/>
          <p:cNvSpPr>
            <a:spLocks noGrp="1" noChangeArrowheads="1"/>
          </p:cNvSpPr>
          <p:nvPr>
            <p:ph type="body" idx="1"/>
          </p:nvPr>
        </p:nvSpPr>
        <p:spPr/>
        <p:txBody>
          <a:bodyPr/>
          <a:lstStyle/>
          <a:p>
            <a:r>
              <a:rPr lang="zh-TW" altLang="en-US" sz="2000" smtClean="0"/>
              <a:t>完成校正後本研究於系統中展示舊地籍圖，使用者可藉由系統套疊其他圖層，可更清楚地瞭解舊地籍圖之空間位置及周邊資訊。</a:t>
            </a:r>
          </a:p>
        </p:txBody>
      </p:sp>
      <p:pic>
        <p:nvPicPr>
          <p:cNvPr id="51205" name="Picture 4"/>
          <p:cNvPicPr>
            <a:picLocks noChangeAspect="1" noChangeArrowheads="1"/>
          </p:cNvPicPr>
          <p:nvPr/>
        </p:nvPicPr>
        <p:blipFill>
          <a:blip r:embed="rId3" cstate="print"/>
          <a:srcRect/>
          <a:stretch>
            <a:fillRect/>
          </a:stretch>
        </p:blipFill>
        <p:spPr bwMode="auto">
          <a:xfrm>
            <a:off x="1223963" y="2241550"/>
            <a:ext cx="7127875" cy="4494213"/>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標題 1"/>
          <p:cNvSpPr>
            <a:spLocks noGrp="1"/>
          </p:cNvSpPr>
          <p:nvPr>
            <p:ph type="title"/>
          </p:nvPr>
        </p:nvSpPr>
        <p:spPr bwMode="auto">
          <a:xfrm>
            <a:off x="879475" y="274638"/>
            <a:ext cx="8229600" cy="1143000"/>
          </a:xfrm>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舊地圖與舊航照市政上的應用</a:t>
            </a:r>
          </a:p>
        </p:txBody>
      </p:sp>
      <p:sp>
        <p:nvSpPr>
          <p:cNvPr id="52227" name="內容版面配置區 2"/>
          <p:cNvSpPr>
            <a:spLocks noGrp="1"/>
          </p:cNvSpPr>
          <p:nvPr>
            <p:ph idx="1"/>
          </p:nvPr>
        </p:nvSpPr>
        <p:spPr>
          <a:xfrm>
            <a:off x="962025" y="1782763"/>
            <a:ext cx="7786688" cy="4525962"/>
          </a:xfrm>
        </p:spPr>
        <p:txBody>
          <a:bodyPr/>
          <a:lstStyle/>
          <a:p>
            <a:r>
              <a:rPr lang="zh-TW" altLang="en-US" smtClean="0"/>
              <a:t>國有公用不動產申請承租</a:t>
            </a:r>
            <a:endParaRPr lang="en-US" altLang="zh-TW" smtClean="0"/>
          </a:p>
          <a:p>
            <a:r>
              <a:rPr lang="zh-TW" altLang="en-US" smtClean="0"/>
              <a:t>國有非公用不動產申請辦理讓售</a:t>
            </a:r>
            <a:endParaRPr lang="en-US" altLang="zh-TW" smtClean="0"/>
          </a:p>
          <a:p>
            <a:r>
              <a:rPr lang="zh-TW" altLang="en-US" smtClean="0"/>
              <a:t>違章建築暫免拆除</a:t>
            </a:r>
            <a:endParaRPr lang="en-US" altLang="zh-TW" smtClean="0"/>
          </a:p>
          <a:p>
            <a:r>
              <a:rPr lang="zh-TW" altLang="en-US" smtClean="0"/>
              <a:t>樹木保護</a:t>
            </a:r>
            <a:endParaRPr lang="en-US" altLang="zh-TW" smtClean="0"/>
          </a:p>
          <a:p>
            <a:r>
              <a:rPr lang="zh-TW" altLang="en-US" smtClean="0"/>
              <a:t>土地利用變遷</a:t>
            </a:r>
            <a:endParaRPr lang="en-US" altLang="zh-TW" smtClean="0"/>
          </a:p>
          <a:p>
            <a:pPr lvl="1"/>
            <a:endParaRPr lang="zh-TW" altLang="en-US"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國有財產局</a:t>
            </a:r>
          </a:p>
        </p:txBody>
      </p:sp>
      <p:sp>
        <p:nvSpPr>
          <p:cNvPr id="53251" name="內容版面配置區 2"/>
          <p:cNvSpPr>
            <a:spLocks noGrp="1"/>
          </p:cNvSpPr>
          <p:nvPr>
            <p:ph idx="1"/>
          </p:nvPr>
        </p:nvSpPr>
        <p:spPr>
          <a:xfrm>
            <a:off x="684213" y="1700213"/>
            <a:ext cx="8229600" cy="4525962"/>
          </a:xfrm>
        </p:spPr>
        <p:txBody>
          <a:bodyPr/>
          <a:lstStyle/>
          <a:p>
            <a:r>
              <a:rPr lang="zh-TW" altLang="en-US" smtClean="0"/>
              <a:t>民國</a:t>
            </a:r>
            <a:r>
              <a:rPr lang="en-US" altLang="zh-TW" smtClean="0"/>
              <a:t>89</a:t>
            </a:r>
            <a:r>
              <a:rPr lang="zh-TW" altLang="en-US" smtClean="0"/>
              <a:t>年修正國有財產法第</a:t>
            </a:r>
            <a:r>
              <a:rPr lang="en-US" altLang="zh-TW" smtClean="0"/>
              <a:t>42</a:t>
            </a:r>
            <a:r>
              <a:rPr lang="zh-TW" altLang="en-US" smtClean="0"/>
              <a:t>條，國有非公用不動產於</a:t>
            </a:r>
            <a:r>
              <a:rPr lang="zh-TW" altLang="en-US" smtClean="0">
                <a:solidFill>
                  <a:srgbClr val="FF0000"/>
                </a:solidFill>
              </a:rPr>
              <a:t>民國</a:t>
            </a:r>
            <a:r>
              <a:rPr lang="en-US" altLang="zh-TW" smtClean="0">
                <a:solidFill>
                  <a:srgbClr val="FF0000"/>
                </a:solidFill>
              </a:rPr>
              <a:t>82</a:t>
            </a:r>
            <a:r>
              <a:rPr lang="zh-TW" altLang="en-US" smtClean="0">
                <a:solidFill>
                  <a:srgbClr val="FF0000"/>
                </a:solidFill>
              </a:rPr>
              <a:t>年</a:t>
            </a:r>
            <a:r>
              <a:rPr lang="en-US" altLang="zh-TW" smtClean="0">
                <a:solidFill>
                  <a:srgbClr val="FF0000"/>
                </a:solidFill>
              </a:rPr>
              <a:t>7</a:t>
            </a:r>
            <a:r>
              <a:rPr lang="zh-TW" altLang="en-US" smtClean="0">
                <a:solidFill>
                  <a:srgbClr val="FF0000"/>
                </a:solidFill>
              </a:rPr>
              <a:t>月</a:t>
            </a:r>
            <a:r>
              <a:rPr lang="en-US" altLang="zh-TW" smtClean="0">
                <a:solidFill>
                  <a:srgbClr val="FF0000"/>
                </a:solidFill>
              </a:rPr>
              <a:t>21</a:t>
            </a:r>
            <a:r>
              <a:rPr lang="zh-TW" altLang="en-US" smtClean="0">
                <a:solidFill>
                  <a:srgbClr val="FF0000"/>
                </a:solidFill>
              </a:rPr>
              <a:t>日前</a:t>
            </a:r>
            <a:r>
              <a:rPr lang="zh-TW" altLang="en-US" smtClean="0"/>
              <a:t>（行政院訂頒公有土地經營及處理原則日期）已實際使用，並願繳清歷年使用補償金者，得予出租。簡言之，如能證明民國</a:t>
            </a:r>
            <a:r>
              <a:rPr lang="en-US" altLang="zh-TW" smtClean="0"/>
              <a:t>82</a:t>
            </a:r>
            <a:r>
              <a:rPr lang="zh-TW" altLang="en-US" smtClean="0"/>
              <a:t>年以前占用國有土地，便能申請承租。</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國有財產局</a:t>
            </a:r>
          </a:p>
        </p:txBody>
      </p:sp>
      <p:sp>
        <p:nvSpPr>
          <p:cNvPr id="54275" name="內容版面配置區 2"/>
          <p:cNvSpPr>
            <a:spLocks noGrp="1"/>
          </p:cNvSpPr>
          <p:nvPr>
            <p:ph idx="1"/>
          </p:nvPr>
        </p:nvSpPr>
        <p:spPr>
          <a:xfrm>
            <a:off x="684213" y="1566863"/>
            <a:ext cx="8208962" cy="4525962"/>
          </a:xfrm>
        </p:spPr>
        <p:txBody>
          <a:bodyPr/>
          <a:lstStyle/>
          <a:p>
            <a:r>
              <a:rPr lang="zh-TW" altLang="en-US" smtClean="0"/>
              <a:t>國有財產法第</a:t>
            </a:r>
            <a:r>
              <a:rPr lang="en-US" altLang="zh-TW" smtClean="0"/>
              <a:t>52</a:t>
            </a:r>
            <a:r>
              <a:rPr lang="zh-TW" altLang="en-US" smtClean="0"/>
              <a:t>條之</a:t>
            </a:r>
            <a:r>
              <a:rPr lang="en-US" altLang="zh-TW" smtClean="0"/>
              <a:t>2</a:t>
            </a:r>
            <a:r>
              <a:rPr lang="zh-TW" altLang="en-US" smtClean="0"/>
              <a:t>規定申購國有非公用不動產辦法，爰以民國</a:t>
            </a:r>
            <a:r>
              <a:rPr lang="en-US" altLang="zh-TW" smtClean="0"/>
              <a:t>35</a:t>
            </a:r>
            <a:r>
              <a:rPr lang="zh-TW" altLang="en-US" smtClean="0"/>
              <a:t>年</a:t>
            </a:r>
            <a:r>
              <a:rPr lang="en-US" altLang="zh-TW" smtClean="0"/>
              <a:t>12</a:t>
            </a:r>
            <a:r>
              <a:rPr lang="zh-TW" altLang="en-US" smtClean="0"/>
              <a:t>月</a:t>
            </a:r>
            <a:r>
              <a:rPr lang="en-US" altLang="zh-TW" smtClean="0"/>
              <a:t>31</a:t>
            </a:r>
            <a:r>
              <a:rPr lang="zh-TW" altLang="en-US" smtClean="0"/>
              <a:t>日政府完成全台灣初次戶籍設籍登記為基準日，於該基準日前已使用國有非公用不動產之直接使用人，得於民國</a:t>
            </a:r>
            <a:r>
              <a:rPr lang="en-US" altLang="zh-TW" smtClean="0"/>
              <a:t>104</a:t>
            </a:r>
            <a:r>
              <a:rPr lang="zh-TW" altLang="en-US" smtClean="0"/>
              <a:t>年</a:t>
            </a:r>
            <a:r>
              <a:rPr lang="en-US" altLang="zh-TW" smtClean="0"/>
              <a:t>1</a:t>
            </a:r>
            <a:r>
              <a:rPr lang="zh-TW" altLang="en-US" smtClean="0"/>
              <a:t>月</a:t>
            </a:r>
            <a:r>
              <a:rPr lang="en-US" altLang="zh-TW" smtClean="0"/>
              <a:t>13</a:t>
            </a:r>
            <a:r>
              <a:rPr lang="zh-TW" altLang="en-US" smtClean="0"/>
              <a:t>日前， 檢具於</a:t>
            </a:r>
            <a:r>
              <a:rPr lang="zh-TW" altLang="en-US" smtClean="0">
                <a:solidFill>
                  <a:srgbClr val="FF0000"/>
                </a:solidFill>
              </a:rPr>
              <a:t>民國</a:t>
            </a:r>
            <a:r>
              <a:rPr lang="en-US" altLang="zh-TW" smtClean="0">
                <a:solidFill>
                  <a:srgbClr val="FF0000"/>
                </a:solidFill>
              </a:rPr>
              <a:t>35</a:t>
            </a:r>
            <a:r>
              <a:rPr lang="zh-TW" altLang="en-US" smtClean="0">
                <a:solidFill>
                  <a:srgbClr val="FF0000"/>
                </a:solidFill>
              </a:rPr>
              <a:t>年</a:t>
            </a:r>
            <a:r>
              <a:rPr lang="en-US" altLang="zh-TW" smtClean="0">
                <a:solidFill>
                  <a:srgbClr val="FF0000"/>
                </a:solidFill>
              </a:rPr>
              <a:t>12</a:t>
            </a:r>
            <a:r>
              <a:rPr lang="zh-TW" altLang="en-US" smtClean="0">
                <a:solidFill>
                  <a:srgbClr val="FF0000"/>
                </a:solidFill>
              </a:rPr>
              <a:t>月</a:t>
            </a:r>
            <a:r>
              <a:rPr lang="en-US" altLang="zh-TW" smtClean="0">
                <a:solidFill>
                  <a:srgbClr val="FF0000"/>
                </a:solidFill>
              </a:rPr>
              <a:t>31</a:t>
            </a:r>
            <a:r>
              <a:rPr lang="zh-TW" altLang="en-US" smtClean="0">
                <a:solidFill>
                  <a:srgbClr val="FF0000"/>
                </a:solidFill>
              </a:rPr>
              <a:t>日以前</a:t>
            </a:r>
            <a:r>
              <a:rPr lang="zh-TW" altLang="en-US" smtClean="0"/>
              <a:t>已供建築、居住使用至今之有關證明文件，向國有財產財產局申請辦理讓售。</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建築管理處</a:t>
            </a:r>
          </a:p>
        </p:txBody>
      </p:sp>
      <p:sp>
        <p:nvSpPr>
          <p:cNvPr id="55299" name="內容版面配置區 2"/>
          <p:cNvSpPr>
            <a:spLocks noGrp="1"/>
          </p:cNvSpPr>
          <p:nvPr>
            <p:ph idx="1"/>
          </p:nvPr>
        </p:nvSpPr>
        <p:spPr>
          <a:xfrm>
            <a:off x="684213" y="1700213"/>
            <a:ext cx="8229600" cy="4525962"/>
          </a:xfrm>
        </p:spPr>
        <p:txBody>
          <a:bodyPr/>
          <a:lstStyle/>
          <a:p>
            <a:r>
              <a:rPr lang="zh-TW" altLang="en-US" smtClean="0"/>
              <a:t>臺北市違章建築處理要點中規定既存違建</a:t>
            </a:r>
            <a:r>
              <a:rPr lang="en-US" altLang="zh-TW" smtClean="0"/>
              <a:t>(</a:t>
            </a:r>
            <a:r>
              <a:rPr lang="zh-TW" altLang="en-US" smtClean="0"/>
              <a:t>指民國</a:t>
            </a:r>
            <a:r>
              <a:rPr lang="en-US" altLang="zh-TW" smtClean="0"/>
              <a:t>53</a:t>
            </a:r>
            <a:r>
              <a:rPr lang="zh-TW" altLang="en-US" smtClean="0"/>
              <a:t>～</a:t>
            </a:r>
            <a:r>
              <a:rPr lang="en-US" altLang="zh-TW" smtClean="0">
                <a:solidFill>
                  <a:srgbClr val="FF0000"/>
                </a:solidFill>
              </a:rPr>
              <a:t>83</a:t>
            </a:r>
            <a:r>
              <a:rPr lang="zh-TW" altLang="en-US" smtClean="0">
                <a:solidFill>
                  <a:srgbClr val="FF0000"/>
                </a:solidFill>
              </a:rPr>
              <a:t>年已 存在之違建</a:t>
            </a:r>
            <a:r>
              <a:rPr lang="zh-TW" altLang="en-US" smtClean="0"/>
              <a:t>）與舊有違建</a:t>
            </a:r>
            <a:r>
              <a:rPr lang="en-US" altLang="zh-TW" smtClean="0"/>
              <a:t>(</a:t>
            </a:r>
            <a:r>
              <a:rPr lang="zh-TW" altLang="en-US" smtClean="0"/>
              <a:t>民國</a:t>
            </a:r>
            <a:r>
              <a:rPr lang="en-US" altLang="zh-TW" smtClean="0"/>
              <a:t>53</a:t>
            </a:r>
            <a:r>
              <a:rPr lang="zh-TW" altLang="en-US" smtClean="0"/>
              <a:t>之前已 存在之違建）列為暫免拆除違建，得准予修繕，但不得新建、增建、改建或修建。</a:t>
            </a:r>
            <a:endParaRPr lang="en-US" altLang="zh-TW" smtClean="0"/>
          </a:p>
          <a:p>
            <a:r>
              <a:rPr lang="zh-TW" altLang="en-US" smtClean="0"/>
              <a:t>新北市民國</a:t>
            </a:r>
            <a:r>
              <a:rPr lang="en-US" altLang="zh-TW" smtClean="0"/>
              <a:t>57</a:t>
            </a:r>
            <a:r>
              <a:rPr lang="zh-TW" altLang="en-US" smtClean="0"/>
              <a:t>年前的舊違建列管；台中市民國</a:t>
            </a:r>
            <a:r>
              <a:rPr lang="en-US" altLang="zh-TW" smtClean="0"/>
              <a:t>87</a:t>
            </a:r>
            <a:r>
              <a:rPr lang="zh-TW" altLang="en-US" smtClean="0"/>
              <a:t>年</a:t>
            </a:r>
            <a:r>
              <a:rPr lang="en-US" altLang="zh-TW" smtClean="0"/>
              <a:t>10</a:t>
            </a:r>
            <a:r>
              <a:rPr lang="zh-TW" altLang="en-US" smtClean="0"/>
              <a:t>月</a:t>
            </a:r>
            <a:r>
              <a:rPr lang="en-US" altLang="zh-TW" smtClean="0"/>
              <a:t>1</a:t>
            </a:r>
            <a:r>
              <a:rPr lang="zh-TW" altLang="en-US" smtClean="0"/>
              <a:t>日前的「既存違建」緩拆；高雄市</a:t>
            </a:r>
            <a:r>
              <a:rPr lang="en-US" altLang="zh-TW" smtClean="0"/>
              <a:t>84</a:t>
            </a:r>
            <a:r>
              <a:rPr lang="zh-TW" altLang="en-US" smtClean="0"/>
              <a:t>年</a:t>
            </a:r>
            <a:r>
              <a:rPr lang="en-US" altLang="zh-TW" smtClean="0"/>
              <a:t>6</a:t>
            </a:r>
            <a:r>
              <a:rPr lang="zh-TW" altLang="en-US" smtClean="0"/>
              <a:t>月</a:t>
            </a:r>
            <a:r>
              <a:rPr lang="en-US" altLang="zh-TW" smtClean="0"/>
              <a:t>30</a:t>
            </a:r>
            <a:r>
              <a:rPr lang="zh-TW" altLang="en-US" smtClean="0"/>
              <a:t>日前的「既存違建」拍照備存。</a:t>
            </a:r>
          </a:p>
          <a:p>
            <a:endParaRPr lang="zh-TW" altLang="en-US"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標題 1"/>
          <p:cNvSpPr>
            <a:spLocks noGrp="1"/>
          </p:cNvSpPr>
          <p:nvPr>
            <p:ph type="title"/>
          </p:nvPr>
        </p:nvSpPr>
        <p:spPr bwMode="auto">
          <a:xfrm>
            <a:off x="879475" y="260350"/>
            <a:ext cx="8229600" cy="1143000"/>
          </a:xfrm>
          <a:noFill/>
          <a:ln>
            <a:miter lim="800000"/>
            <a:headEnd/>
            <a:tailEnd/>
          </a:ln>
        </p:spPr>
        <p:txBody>
          <a:bodyPr vert="horz" wrap="square" lIns="91440" tIns="45720" rIns="91440" bIns="45720" numCol="1" anchor="t" anchorCtr="0" compatLnSpc="1">
            <a:prstTxWarp prst="textNoShape">
              <a:avLst/>
            </a:prstTxWarp>
          </a:bodyPr>
          <a:lstStyle/>
          <a:p>
            <a:r>
              <a:rPr lang="zh-TW" altLang="en-US" smtClean="0"/>
              <a:t>文化局、都市計畫委員會</a:t>
            </a:r>
          </a:p>
        </p:txBody>
      </p:sp>
      <p:sp>
        <p:nvSpPr>
          <p:cNvPr id="56323" name="內容版面配置區 2"/>
          <p:cNvSpPr>
            <a:spLocks noGrp="1"/>
          </p:cNvSpPr>
          <p:nvPr>
            <p:ph idx="1"/>
          </p:nvPr>
        </p:nvSpPr>
        <p:spPr>
          <a:xfrm>
            <a:off x="684213" y="1268413"/>
            <a:ext cx="8686800" cy="4525962"/>
          </a:xfrm>
        </p:spPr>
        <p:txBody>
          <a:bodyPr/>
          <a:lstStyle/>
          <a:p>
            <a:r>
              <a:rPr lang="zh-TW" altLang="en-US" smtClean="0"/>
              <a:t>依據</a:t>
            </a:r>
            <a:r>
              <a:rPr lang="en-US" altLang="zh-TW" smtClean="0"/>
              <a:t>『</a:t>
            </a:r>
            <a:r>
              <a:rPr lang="zh-TW" altLang="en-US" smtClean="0"/>
              <a:t>臺中市公園綠地園道及行道樹管理自治條例</a:t>
            </a:r>
            <a:r>
              <a:rPr lang="en-US" altLang="zh-TW" smtClean="0"/>
              <a:t>』</a:t>
            </a:r>
            <a:r>
              <a:rPr lang="zh-TW" altLang="en-US" smtClean="0"/>
              <a:t>定義臺中市列為珍貴老樹為 ：</a:t>
            </a:r>
            <a:br>
              <a:rPr lang="zh-TW" altLang="en-US" smtClean="0"/>
            </a:br>
            <a:r>
              <a:rPr lang="zh-TW" altLang="en-US" smtClean="0"/>
              <a:t>一、</a:t>
            </a:r>
            <a:r>
              <a:rPr lang="zh-TW" altLang="en-US" b="0" smtClean="0"/>
              <a:t>胸高直徑一．五公尺以上。</a:t>
            </a:r>
            <a:br>
              <a:rPr lang="zh-TW" altLang="en-US" b="0" smtClean="0"/>
            </a:br>
            <a:r>
              <a:rPr lang="zh-TW" altLang="en-US" b="0" smtClean="0"/>
              <a:t>二、胸圍四．七公尺以上。</a:t>
            </a:r>
            <a:br>
              <a:rPr lang="zh-TW" altLang="en-US" b="0" smtClean="0"/>
            </a:br>
            <a:r>
              <a:rPr lang="zh-TW" altLang="en-US" b="0" smtClean="0"/>
              <a:t>三、樹齡三十年以上。</a:t>
            </a:r>
            <a:r>
              <a:rPr lang="zh-TW" altLang="en-US" smtClean="0"/>
              <a:t>（</a:t>
            </a:r>
            <a:r>
              <a:rPr lang="zh-TW" altLang="en-US" smtClean="0">
                <a:solidFill>
                  <a:srgbClr val="FF0000"/>
                </a:solidFill>
              </a:rPr>
              <a:t>民國</a:t>
            </a:r>
            <a:r>
              <a:rPr lang="en-US" altLang="zh-TW" smtClean="0">
                <a:solidFill>
                  <a:srgbClr val="FF0000"/>
                </a:solidFill>
              </a:rPr>
              <a:t>70</a:t>
            </a:r>
            <a:r>
              <a:rPr lang="zh-TW" altLang="en-US" smtClean="0">
                <a:solidFill>
                  <a:srgbClr val="FF0000"/>
                </a:solidFill>
              </a:rPr>
              <a:t>以前存在</a:t>
            </a:r>
            <a:r>
              <a:rPr lang="zh-TW" altLang="en-US" smtClean="0"/>
              <a:t>） </a:t>
            </a:r>
            <a:r>
              <a:rPr lang="zh-TW" altLang="en-US" b="0" smtClean="0"/>
              <a:t/>
            </a:r>
            <a:br>
              <a:rPr lang="zh-TW" altLang="en-US" b="0" smtClean="0"/>
            </a:br>
            <a:r>
              <a:rPr lang="zh-TW" altLang="en-US" b="0" smtClean="0"/>
              <a:t>四、特殊或具區域性、代表性之樹種。 </a:t>
            </a:r>
            <a:endParaRPr lang="zh-TW" altLang="en-US" smtClean="0"/>
          </a:p>
        </p:txBody>
      </p:sp>
      <p:pic>
        <p:nvPicPr>
          <p:cNvPr id="56324" name="圖片 3" descr="B03258_013s.jpg"/>
          <p:cNvPicPr>
            <a:picLocks noChangeAspect="1"/>
          </p:cNvPicPr>
          <p:nvPr/>
        </p:nvPicPr>
        <p:blipFill>
          <a:blip r:embed="rId3" cstate="print"/>
          <a:srcRect/>
          <a:stretch>
            <a:fillRect/>
          </a:stretch>
        </p:blipFill>
        <p:spPr bwMode="auto">
          <a:xfrm>
            <a:off x="2627313" y="4365625"/>
            <a:ext cx="3816350" cy="2279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smtClean="0"/>
              <a:t>臺北市政府工務局</a:t>
            </a:r>
            <a:endParaRPr lang="zh-TW" altLang="en-US" dirty="0"/>
          </a:p>
        </p:txBody>
      </p:sp>
      <p:sp>
        <p:nvSpPr>
          <p:cNvPr id="3" name="內容版面配置區 2"/>
          <p:cNvSpPr>
            <a:spLocks noGrp="1"/>
          </p:cNvSpPr>
          <p:nvPr>
            <p:ph idx="1"/>
          </p:nvPr>
        </p:nvSpPr>
        <p:spPr>
          <a:xfrm>
            <a:off x="457200" y="1279301"/>
            <a:ext cx="8686800" cy="4525963"/>
          </a:xfrm>
        </p:spPr>
        <p:txBody>
          <a:bodyPr/>
          <a:lstStyle/>
          <a:p>
            <a:r>
              <a:rPr lang="zh-TW" altLang="zh-TW" dirty="0" smtClean="0"/>
              <a:t>臺北市中山區林森公園</a:t>
            </a:r>
            <a:r>
              <a:rPr lang="zh-TW" altLang="en-US" dirty="0" smtClean="0"/>
              <a:t>，原為日治時代的「三橋町墓地，</a:t>
            </a:r>
            <a:r>
              <a:rPr lang="zh-TW" altLang="zh-TW" dirty="0" smtClean="0"/>
              <a:t>因該公園闢建時將該歷史建物遷移且未留下紀錄</a:t>
            </a:r>
            <a:r>
              <a:rPr lang="zh-TW" altLang="en-US" dirty="0" smtClean="0"/>
              <a:t>，需借助舊航照影像進行判釋重建</a:t>
            </a:r>
            <a:r>
              <a:rPr lang="zh-TW" altLang="zh-TW" dirty="0" smtClean="0"/>
              <a:t>歷史建物位置繪</a:t>
            </a:r>
            <a:r>
              <a:rPr lang="zh-TW" altLang="en-US" dirty="0" smtClean="0"/>
              <a:t>製。</a:t>
            </a:r>
          </a:p>
        </p:txBody>
      </p:sp>
      <p:pic>
        <p:nvPicPr>
          <p:cNvPr id="5" name="圖片 4" descr="getimage2.jpg"/>
          <p:cNvPicPr>
            <a:picLocks noChangeAspect="1"/>
          </p:cNvPicPr>
          <p:nvPr/>
        </p:nvPicPr>
        <p:blipFill>
          <a:blip r:embed="rId2" cstate="print"/>
          <a:srcRect l="3526" t="29089" r="11853" b="4801"/>
          <a:stretch>
            <a:fillRect/>
          </a:stretch>
        </p:blipFill>
        <p:spPr>
          <a:xfrm>
            <a:off x="1043608" y="3438001"/>
            <a:ext cx="3240360" cy="3375375"/>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5004048" y="3384376"/>
            <a:ext cx="3168352"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8"/>
          <p:cNvSpPr>
            <a:spLocks noGrp="1" noChangeArrowheads="1"/>
          </p:cNvSpPr>
          <p:nvPr>
            <p:ph type="sldNum" sz="quarter" idx="12"/>
          </p:nvPr>
        </p:nvSpPr>
        <p:spPr>
          <a:xfrm>
            <a:off x="457200" y="6245225"/>
            <a:ext cx="2133600" cy="476250"/>
          </a:xfrm>
          <a:noFill/>
        </p:spPr>
        <p:txBody>
          <a:bodyPr/>
          <a:lstStyle/>
          <a:p>
            <a:pPr algn="l"/>
            <a:fld id="{7C09F814-FF79-49AD-B1B6-1108C12D2A01}" type="slidenum">
              <a:rPr lang="zh-TW" altLang="en-US" smtClean="0">
                <a:latin typeface="Arial" pitchFamily="34" charset="0"/>
              </a:rPr>
              <a:pPr algn="l"/>
              <a:t>59</a:t>
            </a:fld>
            <a:endParaRPr lang="en-US" altLang="zh-TW" smtClean="0">
              <a:latin typeface="Arial" pitchFamily="34" charset="0"/>
            </a:endParaRPr>
          </a:p>
        </p:txBody>
      </p:sp>
      <p:sp>
        <p:nvSpPr>
          <p:cNvPr id="57347"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TW" altLang="en-US" smtClean="0"/>
              <a:t>檔案應用：基本原則</a:t>
            </a:r>
          </a:p>
        </p:txBody>
      </p:sp>
      <p:sp>
        <p:nvSpPr>
          <p:cNvPr id="57348" name="Rectangle 3"/>
          <p:cNvSpPr>
            <a:spLocks noGrp="1" noChangeArrowheads="1"/>
          </p:cNvSpPr>
          <p:nvPr>
            <p:ph type="body" idx="1"/>
          </p:nvPr>
        </p:nvSpPr>
        <p:spPr>
          <a:xfrm>
            <a:off x="827088" y="1719263"/>
            <a:ext cx="8229600" cy="4805362"/>
          </a:xfrm>
        </p:spPr>
        <p:txBody>
          <a:bodyPr/>
          <a:lstStyle/>
          <a:p>
            <a:pPr eaLnBrk="1" hangingPunct="1">
              <a:lnSpc>
                <a:spcPct val="90000"/>
              </a:lnSpc>
            </a:pPr>
            <a:r>
              <a:rPr lang="zh-TW" altLang="en-US" sz="2400" smtClean="0"/>
              <a:t>除中研院近史所檔案館地圖及內政部國土測繪中心地籍圖提供電子檔（需收費），餘開放申請紙本複印，依紙張尺寸收費。</a:t>
            </a:r>
          </a:p>
          <a:p>
            <a:pPr eaLnBrk="1" hangingPunct="1">
              <a:lnSpc>
                <a:spcPct val="90000"/>
              </a:lnSpc>
            </a:pPr>
            <a:r>
              <a:rPr lang="zh-TW" altLang="en-US" sz="2400" smtClean="0"/>
              <a:t>已拍攝成數位檔案之地圖，不提供調卷，只提供查閱數位檔案。未拍攝成數位檔之地圖，提供調卷，用戶可以以數位相機拍攝，但不可以以外力壓平地圖。</a:t>
            </a:r>
          </a:p>
          <a:p>
            <a:pPr eaLnBrk="1" hangingPunct="1">
              <a:lnSpc>
                <a:spcPct val="90000"/>
              </a:lnSpc>
            </a:pPr>
            <a:r>
              <a:rPr lang="zh-TW" altLang="en-US" sz="2400" smtClean="0"/>
              <a:t>美軍拍攝之舊航照對外開放，採個案申請制。台灣空軍所拍攝之航照目前不開放。</a:t>
            </a:r>
          </a:p>
          <a:p>
            <a:pPr eaLnBrk="1" hangingPunct="1">
              <a:lnSpc>
                <a:spcPct val="90000"/>
              </a:lnSpc>
            </a:pPr>
            <a:r>
              <a:rPr lang="zh-TW" altLang="en-US" sz="2400" smtClean="0"/>
              <a:t>申請時需述明目的，不得轉移其他目的及第三人使用，且申請數量不得超過原資料庫</a:t>
            </a:r>
            <a:r>
              <a:rPr lang="en-US" altLang="zh-TW" sz="2400" smtClean="0"/>
              <a:t>1/10 </a:t>
            </a:r>
            <a:r>
              <a:rPr lang="zh-TW" altLang="en-US" sz="2400" smtClean="0"/>
              <a:t>。（限制國界及國家主權爭議研究）</a:t>
            </a:r>
          </a:p>
          <a:p>
            <a:pPr eaLnBrk="1" hangingPunct="1">
              <a:lnSpc>
                <a:spcPct val="90000"/>
              </a:lnSpc>
            </a:pPr>
            <a:r>
              <a:rPr lang="zh-TW" altLang="en-US" sz="2400" smtClean="0"/>
              <a:t>歡迎針對地圖檔案合作研究及應用發展。</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0"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zh-TW" altLang="en-US" smtClean="0"/>
          </a:p>
        </p:txBody>
      </p:sp>
      <p:sp>
        <p:nvSpPr>
          <p:cNvPr id="58371" name="內容版面配置區 2"/>
          <p:cNvSpPr>
            <a:spLocks noGrp="1"/>
          </p:cNvSpPr>
          <p:nvPr>
            <p:ph idx="1"/>
          </p:nvPr>
        </p:nvSpPr>
        <p:spPr>
          <a:xfrm>
            <a:off x="457200" y="2852738"/>
            <a:ext cx="8229600" cy="3273425"/>
          </a:xfrm>
        </p:spPr>
        <p:txBody>
          <a:bodyPr/>
          <a:lstStyle/>
          <a:p>
            <a:pPr algn="ctr">
              <a:buFontTx/>
              <a:buNone/>
            </a:pPr>
            <a:r>
              <a:rPr lang="zh-TW" altLang="en-US" smtClean="0"/>
              <a:t>老照片與地圖及街景影像結合應用</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8"/>
          <p:cNvSpPr>
            <a:spLocks noGrp="1" noChangeArrowheads="1"/>
          </p:cNvSpPr>
          <p:nvPr>
            <p:ph type="sldNum" sz="quarter" idx="12"/>
          </p:nvPr>
        </p:nvSpPr>
        <p:spPr>
          <a:xfrm>
            <a:off x="457200" y="6245225"/>
            <a:ext cx="2133600" cy="476250"/>
          </a:xfrm>
          <a:noFill/>
        </p:spPr>
        <p:txBody>
          <a:bodyPr/>
          <a:lstStyle/>
          <a:p>
            <a:pPr algn="l"/>
            <a:fld id="{1550BA24-672C-4286-8347-562641982B66}" type="slidenum">
              <a:rPr lang="zh-TW" altLang="en-US" smtClean="0">
                <a:latin typeface="Arial" pitchFamily="34" charset="0"/>
              </a:rPr>
              <a:pPr algn="l"/>
              <a:t>61</a:t>
            </a:fld>
            <a:endParaRPr lang="en-US" altLang="zh-TW" smtClean="0">
              <a:latin typeface="Arial" pitchFamily="34" charset="0"/>
            </a:endParaRPr>
          </a:p>
        </p:txBody>
      </p:sp>
      <p:sp>
        <p:nvSpPr>
          <p:cNvPr id="59395" name="Rectangle 2"/>
          <p:cNvSpPr>
            <a:spLocks noGrp="1" noChangeArrowheads="1"/>
          </p:cNvSpPr>
          <p:nvPr>
            <p:ph type="title"/>
          </p:nvPr>
        </p:nvSpPr>
        <p:spPr bwMode="auto">
          <a:xfrm>
            <a:off x="323850" y="188913"/>
            <a:ext cx="8532813" cy="720725"/>
          </a:xfrm>
          <a:noFill/>
          <a:ln>
            <a:miter lim="800000"/>
            <a:headEnd/>
            <a:tailEnd/>
          </a:ln>
        </p:spPr>
        <p:txBody>
          <a:bodyPr vert="horz" wrap="square" lIns="91440" tIns="45720" rIns="91440" bIns="45720" numCol="1" anchor="t" anchorCtr="0" compatLnSpc="1">
            <a:prstTxWarp prst="textNoShape">
              <a:avLst/>
            </a:prstTxWarp>
          </a:bodyPr>
          <a:lstStyle/>
          <a:p>
            <a:r>
              <a:rPr lang="zh-TW" altLang="en-US" sz="3600" smtClean="0"/>
              <a:t>漢珍數位圖書：台灣百年寫真</a:t>
            </a:r>
            <a:r>
              <a:rPr lang="en-US" altLang="zh-TW" sz="3600" smtClean="0"/>
              <a:t>/GIS</a:t>
            </a:r>
            <a:r>
              <a:rPr lang="zh-TW" altLang="en-US" sz="3600" smtClean="0"/>
              <a:t>資料庫</a:t>
            </a:r>
          </a:p>
        </p:txBody>
      </p:sp>
      <p:sp>
        <p:nvSpPr>
          <p:cNvPr id="59396" name="Rectangle 3"/>
          <p:cNvSpPr>
            <a:spLocks noGrp="1" noChangeArrowheads="1"/>
          </p:cNvSpPr>
          <p:nvPr>
            <p:ph type="body" idx="1"/>
          </p:nvPr>
        </p:nvSpPr>
        <p:spPr/>
        <p:txBody>
          <a:bodyPr/>
          <a:lstStyle/>
          <a:p>
            <a:endParaRPr lang="zh-TW" altLang="en-US" smtClean="0"/>
          </a:p>
        </p:txBody>
      </p:sp>
      <p:pic>
        <p:nvPicPr>
          <p:cNvPr id="59397" name="Picture 4"/>
          <p:cNvPicPr>
            <a:picLocks noChangeAspect="1" noChangeArrowheads="1"/>
          </p:cNvPicPr>
          <p:nvPr/>
        </p:nvPicPr>
        <p:blipFill>
          <a:blip r:embed="rId2" cstate="print"/>
          <a:srcRect l="4964" t="10634" r="3125" b="13585"/>
          <a:stretch>
            <a:fillRect/>
          </a:stretch>
        </p:blipFill>
        <p:spPr bwMode="auto">
          <a:xfrm>
            <a:off x="34925" y="1125538"/>
            <a:ext cx="8964613" cy="554355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p:cNvSpPr>
            <a:spLocks noGrp="1" noChangeArrowheads="1"/>
          </p:cNvSpPr>
          <p:nvPr>
            <p:ph type="sldNum" sz="quarter" idx="12"/>
          </p:nvPr>
        </p:nvSpPr>
        <p:spPr>
          <a:xfrm>
            <a:off x="457200" y="6245225"/>
            <a:ext cx="2133600" cy="476250"/>
          </a:xfrm>
          <a:noFill/>
        </p:spPr>
        <p:txBody>
          <a:bodyPr/>
          <a:lstStyle/>
          <a:p>
            <a:pPr algn="l"/>
            <a:fld id="{F1A71715-1F1D-46CE-A796-AE682B8EE8CB}" type="slidenum">
              <a:rPr lang="zh-TW" altLang="en-US" smtClean="0">
                <a:latin typeface="Arial" pitchFamily="34" charset="0"/>
              </a:rPr>
              <a:pPr algn="l"/>
              <a:t>62</a:t>
            </a:fld>
            <a:endParaRPr lang="en-US" altLang="zh-TW" smtClean="0">
              <a:latin typeface="Arial" pitchFamily="34" charset="0"/>
            </a:endParaRPr>
          </a:p>
        </p:txBody>
      </p:sp>
      <p:sp>
        <p:nvSpPr>
          <p:cNvPr id="60419"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zh-TW" altLang="en-US" smtClean="0"/>
          </a:p>
        </p:txBody>
      </p:sp>
      <p:sp>
        <p:nvSpPr>
          <p:cNvPr id="60420" name="Rectangle 3"/>
          <p:cNvSpPr>
            <a:spLocks noGrp="1" noChangeArrowheads="1"/>
          </p:cNvSpPr>
          <p:nvPr>
            <p:ph type="body" idx="1"/>
          </p:nvPr>
        </p:nvSpPr>
        <p:spPr/>
        <p:txBody>
          <a:bodyPr/>
          <a:lstStyle/>
          <a:p>
            <a:endParaRPr lang="zh-TW" altLang="en-US" smtClean="0"/>
          </a:p>
        </p:txBody>
      </p:sp>
      <p:pic>
        <p:nvPicPr>
          <p:cNvPr id="60421" name="Picture 4"/>
          <p:cNvPicPr>
            <a:picLocks noChangeAspect="1" noChangeArrowheads="1"/>
          </p:cNvPicPr>
          <p:nvPr/>
        </p:nvPicPr>
        <p:blipFill>
          <a:blip r:embed="rId2" cstate="print"/>
          <a:srcRect/>
          <a:stretch>
            <a:fillRect/>
          </a:stretch>
        </p:blipFill>
        <p:spPr bwMode="auto">
          <a:xfrm>
            <a:off x="71438" y="692150"/>
            <a:ext cx="8748712" cy="5616575"/>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p:cNvSpPr>
            <a:spLocks noGrp="1" noChangeArrowheads="1"/>
          </p:cNvSpPr>
          <p:nvPr>
            <p:ph type="sldNum" sz="quarter" idx="12"/>
          </p:nvPr>
        </p:nvSpPr>
        <p:spPr>
          <a:xfrm>
            <a:off x="457200" y="6245225"/>
            <a:ext cx="2133600" cy="476250"/>
          </a:xfrm>
          <a:noFill/>
        </p:spPr>
        <p:txBody>
          <a:bodyPr/>
          <a:lstStyle/>
          <a:p>
            <a:pPr algn="l"/>
            <a:fld id="{946508F1-8FC4-4444-86CC-767104FC84ED}" type="slidenum">
              <a:rPr lang="zh-TW" altLang="en-US" smtClean="0">
                <a:latin typeface="Arial" pitchFamily="34" charset="0"/>
              </a:rPr>
              <a:pPr algn="l"/>
              <a:t>63</a:t>
            </a:fld>
            <a:endParaRPr lang="en-US" altLang="zh-TW" smtClean="0">
              <a:latin typeface="Arial" pitchFamily="34" charset="0"/>
            </a:endParaRPr>
          </a:p>
        </p:txBody>
      </p:sp>
      <p:sp>
        <p:nvSpPr>
          <p:cNvPr id="61443"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zh-TW" altLang="en-US" smtClean="0"/>
          </a:p>
        </p:txBody>
      </p:sp>
      <p:sp>
        <p:nvSpPr>
          <p:cNvPr id="61444" name="Rectangle 3"/>
          <p:cNvSpPr>
            <a:spLocks noGrp="1" noChangeArrowheads="1"/>
          </p:cNvSpPr>
          <p:nvPr>
            <p:ph type="body" idx="1"/>
          </p:nvPr>
        </p:nvSpPr>
        <p:spPr/>
        <p:txBody>
          <a:bodyPr/>
          <a:lstStyle/>
          <a:p>
            <a:endParaRPr lang="zh-TW" altLang="en-US" smtClean="0"/>
          </a:p>
        </p:txBody>
      </p:sp>
      <p:pic>
        <p:nvPicPr>
          <p:cNvPr id="61445" name="Picture 4"/>
          <p:cNvPicPr>
            <a:picLocks noChangeAspect="1" noChangeArrowheads="1"/>
          </p:cNvPicPr>
          <p:nvPr/>
        </p:nvPicPr>
        <p:blipFill>
          <a:blip r:embed="rId2" cstate="print"/>
          <a:srcRect/>
          <a:stretch>
            <a:fillRect/>
          </a:stretch>
        </p:blipFill>
        <p:spPr bwMode="auto">
          <a:xfrm>
            <a:off x="179388" y="908050"/>
            <a:ext cx="8785225" cy="5761038"/>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altLang="zh-TW" smtClean="0"/>
              <a:t>Historypin</a:t>
            </a:r>
            <a:r>
              <a:rPr lang="zh-TW" altLang="zh-TW" smtClean="0"/>
              <a:t/>
            </a:r>
            <a:br>
              <a:rPr lang="zh-TW" altLang="zh-TW" smtClean="0"/>
            </a:br>
            <a:r>
              <a:rPr lang="en-US" altLang="zh-TW" sz="3600" smtClean="0"/>
              <a:t>http://www.historypin.com/</a:t>
            </a:r>
            <a:endParaRPr lang="zh-TW" altLang="en-US" sz="3600" smtClean="0"/>
          </a:p>
        </p:txBody>
      </p:sp>
      <p:sp>
        <p:nvSpPr>
          <p:cNvPr id="62467" name="矩形 3"/>
          <p:cNvSpPr>
            <a:spLocks noChangeArrowheads="1"/>
          </p:cNvSpPr>
          <p:nvPr/>
        </p:nvSpPr>
        <p:spPr bwMode="auto">
          <a:xfrm>
            <a:off x="3770313" y="3198813"/>
            <a:ext cx="1603375" cy="460375"/>
          </a:xfrm>
          <a:prstGeom prst="rect">
            <a:avLst/>
          </a:prstGeom>
          <a:noFill/>
          <a:ln w="9525">
            <a:noFill/>
            <a:miter lim="800000"/>
            <a:headEnd/>
            <a:tailEnd/>
          </a:ln>
        </p:spPr>
        <p:txBody>
          <a:bodyPr wrap="none">
            <a:spAutoFit/>
          </a:bodyPr>
          <a:lstStyle/>
          <a:p>
            <a:r>
              <a:rPr lang="en-US" altLang="zh-TW" u="sng">
                <a:hlinkClick r:id="rId2"/>
              </a:rPr>
              <a:t>Historypin</a:t>
            </a:r>
            <a:endParaRPr lang="zh-TW" altLang="en-US"/>
          </a:p>
        </p:txBody>
      </p:sp>
      <p:pic>
        <p:nvPicPr>
          <p:cNvPr id="62468" name="圖片 1" descr="2011-01-21_142819.jpg"/>
          <p:cNvPicPr>
            <a:picLocks noChangeAspect="1" noChangeArrowheads="1"/>
          </p:cNvPicPr>
          <p:nvPr/>
        </p:nvPicPr>
        <p:blipFill>
          <a:blip r:embed="rId3" cstate="print"/>
          <a:srcRect/>
          <a:stretch>
            <a:fillRect/>
          </a:stretch>
        </p:blipFill>
        <p:spPr bwMode="auto">
          <a:xfrm>
            <a:off x="0" y="2133600"/>
            <a:ext cx="4500563" cy="3055938"/>
          </a:xfrm>
          <a:prstGeom prst="rect">
            <a:avLst/>
          </a:prstGeom>
          <a:noFill/>
          <a:ln w="9525">
            <a:noFill/>
            <a:miter lim="800000"/>
            <a:headEnd/>
            <a:tailEnd/>
          </a:ln>
        </p:spPr>
      </p:pic>
      <p:pic>
        <p:nvPicPr>
          <p:cNvPr id="62469" name="圖片 0" descr="2011-01-21_115723.jpg"/>
          <p:cNvPicPr>
            <a:picLocks noChangeAspect="1" noChangeArrowheads="1"/>
          </p:cNvPicPr>
          <p:nvPr/>
        </p:nvPicPr>
        <p:blipFill>
          <a:blip r:embed="rId4" cstate="print"/>
          <a:srcRect/>
          <a:stretch>
            <a:fillRect/>
          </a:stretch>
        </p:blipFill>
        <p:spPr bwMode="auto">
          <a:xfrm>
            <a:off x="4486275" y="2133600"/>
            <a:ext cx="4622800" cy="3095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bwMode="auto">
          <a:xfrm>
            <a:off x="457200" y="274638"/>
            <a:ext cx="8229600" cy="1641475"/>
          </a:xfrm>
          <a:noFill/>
          <a:ln>
            <a:miter lim="800000"/>
            <a:headEnd/>
            <a:tailEnd/>
          </a:ln>
        </p:spPr>
        <p:txBody>
          <a:bodyPr vert="horz" wrap="square" lIns="91440" tIns="45720" rIns="91440" bIns="45720" numCol="1" anchor="t" anchorCtr="0" compatLnSpc="1">
            <a:prstTxWarp prst="textNoShape">
              <a:avLst/>
            </a:prstTxWarp>
          </a:bodyPr>
          <a:lstStyle/>
          <a:p>
            <a:r>
              <a:rPr lang="en-US" altLang="zh-TW" u="sng" smtClean="0">
                <a:hlinkClick r:id="rId2"/>
              </a:rPr>
              <a:t>LookBackMaps</a:t>
            </a:r>
            <a:r>
              <a:rPr lang="en-US" altLang="zh-TW" u="sng" smtClean="0"/>
              <a:t/>
            </a:r>
            <a:br>
              <a:rPr lang="en-US" altLang="zh-TW" u="sng" smtClean="0"/>
            </a:br>
            <a:r>
              <a:rPr lang="en-US" altLang="zh-TW" u="sng" smtClean="0"/>
              <a:t> </a:t>
            </a:r>
            <a:r>
              <a:rPr lang="en-US" altLang="zh-TW" sz="2800" u="sng" smtClean="0"/>
              <a:t>http://www.lookbackmaps.net/ </a:t>
            </a:r>
            <a:br>
              <a:rPr lang="en-US" altLang="zh-TW" sz="2800" u="sng" smtClean="0"/>
            </a:br>
            <a:endParaRPr lang="zh-TW" altLang="en-US" smtClean="0"/>
          </a:p>
        </p:txBody>
      </p:sp>
      <p:pic>
        <p:nvPicPr>
          <p:cNvPr id="63491" name="圖片 3" descr="2011-01-21_150557.jpg"/>
          <p:cNvPicPr>
            <a:picLocks noChangeAspect="1" noChangeArrowheads="1"/>
          </p:cNvPicPr>
          <p:nvPr/>
        </p:nvPicPr>
        <p:blipFill>
          <a:blip r:embed="rId3" cstate="print"/>
          <a:srcRect/>
          <a:stretch>
            <a:fillRect/>
          </a:stretch>
        </p:blipFill>
        <p:spPr bwMode="auto">
          <a:xfrm>
            <a:off x="539750" y="2133600"/>
            <a:ext cx="3671888" cy="3852863"/>
          </a:xfrm>
          <a:prstGeom prst="rect">
            <a:avLst/>
          </a:prstGeom>
          <a:noFill/>
          <a:ln w="9525">
            <a:noFill/>
            <a:miter lim="800000"/>
            <a:headEnd/>
            <a:tailEnd/>
          </a:ln>
        </p:spPr>
      </p:pic>
      <p:pic>
        <p:nvPicPr>
          <p:cNvPr id="63492" name="圖片 4" descr="2011-01-21_150627.jpg"/>
          <p:cNvPicPr>
            <a:picLocks noChangeAspect="1" noChangeArrowheads="1"/>
          </p:cNvPicPr>
          <p:nvPr/>
        </p:nvPicPr>
        <p:blipFill>
          <a:blip r:embed="rId4" cstate="print"/>
          <a:srcRect/>
          <a:stretch>
            <a:fillRect/>
          </a:stretch>
        </p:blipFill>
        <p:spPr bwMode="auto">
          <a:xfrm>
            <a:off x="4572000" y="1700213"/>
            <a:ext cx="4032250" cy="4808537"/>
          </a:xfrm>
          <a:prstGeom prst="rect">
            <a:avLst/>
          </a:prstGeom>
          <a:noFill/>
          <a:ln w="9525">
            <a:noFill/>
            <a:miter lim="800000"/>
            <a:headEnd/>
            <a:tailEnd/>
          </a:ln>
        </p:spPr>
      </p:pic>
      <p:sp>
        <p:nvSpPr>
          <p:cNvPr id="63493" name="Rectangle 3"/>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zh-TW" altLang="en-US"/>
          </a:p>
        </p:txBody>
      </p:sp>
      <p:sp>
        <p:nvSpPr>
          <p:cNvPr id="63494" name="Rectangle 4"/>
          <p:cNvSpPr>
            <a:spLocks noChangeArrowheads="1"/>
          </p:cNvSpPr>
          <p:nvPr/>
        </p:nvSpPr>
        <p:spPr bwMode="auto">
          <a:xfrm>
            <a:off x="0" y="6105525"/>
            <a:ext cx="9144000" cy="0"/>
          </a:xfrm>
          <a:prstGeom prst="rect">
            <a:avLst/>
          </a:prstGeom>
          <a:noFill/>
          <a:ln w="9525">
            <a:noFill/>
            <a:miter lim="800000"/>
            <a:headEnd/>
            <a:tailEnd/>
          </a:ln>
        </p:spPr>
        <p:txBody>
          <a:bodyPr wrap="none" anchor="ctr">
            <a:spAutoFit/>
          </a:bodyPr>
          <a:lstStyle/>
          <a:p>
            <a:r>
              <a:rPr lang="en-US" altLang="zh-TW" sz="1200" b="0">
                <a:cs typeface="Times New Roman" pitchFamily="18" charset="0"/>
              </a:rPr>
              <a:t> </a:t>
            </a:r>
            <a:endParaRPr lang="en-US" altLang="zh-TW" sz="1800" b="0">
              <a:latin typeface="Arial" pitchFamily="34"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標題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altLang="zh-TW" u="sng" smtClean="0">
                <a:hlinkClick r:id="rId2"/>
              </a:rPr>
              <a:t>SepiaTown</a:t>
            </a:r>
            <a:r>
              <a:rPr lang="en-US" altLang="zh-TW" u="sng" smtClean="0"/>
              <a:t/>
            </a:r>
            <a:br>
              <a:rPr lang="en-US" altLang="zh-TW" u="sng" smtClean="0"/>
            </a:br>
            <a:r>
              <a:rPr lang="en-US" altLang="zh-TW" sz="3600" u="sng" smtClean="0"/>
              <a:t> http://www.sepiatown.com</a:t>
            </a:r>
            <a:r>
              <a:rPr lang="en-US" altLang="zh-TW" u="sng" smtClean="0"/>
              <a:t>/</a:t>
            </a:r>
            <a:endParaRPr lang="zh-TW" altLang="en-US" smtClean="0"/>
          </a:p>
        </p:txBody>
      </p:sp>
      <p:sp>
        <p:nvSpPr>
          <p:cNvPr id="64515" name="內容版面配置區 2"/>
          <p:cNvSpPr>
            <a:spLocks noGrp="1"/>
          </p:cNvSpPr>
          <p:nvPr>
            <p:ph idx="1"/>
          </p:nvPr>
        </p:nvSpPr>
        <p:spPr/>
        <p:txBody>
          <a:bodyPr/>
          <a:lstStyle/>
          <a:p>
            <a:endParaRPr lang="zh-TW" altLang="en-US" smtClean="0"/>
          </a:p>
        </p:txBody>
      </p:sp>
      <p:pic>
        <p:nvPicPr>
          <p:cNvPr id="64516" name="圖片 6" descr="2011-01-21_134624.jpg"/>
          <p:cNvPicPr>
            <a:picLocks noChangeAspect="1" noChangeArrowheads="1"/>
          </p:cNvPicPr>
          <p:nvPr/>
        </p:nvPicPr>
        <p:blipFill>
          <a:blip r:embed="rId3" cstate="print"/>
          <a:srcRect/>
          <a:stretch>
            <a:fillRect/>
          </a:stretch>
        </p:blipFill>
        <p:spPr bwMode="auto">
          <a:xfrm>
            <a:off x="684213" y="1773238"/>
            <a:ext cx="7451725" cy="489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標題 1"/>
          <p:cNvSpPr>
            <a:spLocks noGrp="1"/>
          </p:cNvSpPr>
          <p:nvPr>
            <p:ph type="title" idx="4294967295"/>
          </p:nvPr>
        </p:nvSpPr>
        <p:spPr>
          <a:xfrm>
            <a:off x="914400" y="332656"/>
            <a:ext cx="8229600" cy="1143001"/>
          </a:xfrm>
          <a:prstGeom prst="rect">
            <a:avLst/>
          </a:prstGeom>
        </p:spPr>
        <p:txBody>
          <a:bodyPr/>
          <a:lstStyle/>
          <a:p>
            <a:r>
              <a:rPr lang="zh-TW" altLang="en-US" sz="4000" dirty="0" smtClean="0"/>
              <a:t>舊地圖與舊航照在防災上的應用</a:t>
            </a:r>
          </a:p>
        </p:txBody>
      </p:sp>
      <p:sp>
        <p:nvSpPr>
          <p:cNvPr id="108547" name="內容版面配置區 2"/>
          <p:cNvSpPr>
            <a:spLocks noGrp="1"/>
          </p:cNvSpPr>
          <p:nvPr>
            <p:ph idx="4294967295"/>
          </p:nvPr>
        </p:nvSpPr>
        <p:spPr>
          <a:xfrm>
            <a:off x="962025" y="1782763"/>
            <a:ext cx="7786688" cy="4525962"/>
          </a:xfrm>
        </p:spPr>
        <p:txBody>
          <a:bodyPr/>
          <a:lstStyle/>
          <a:p>
            <a:r>
              <a:rPr lang="zh-TW" altLang="en-US" smtClean="0"/>
              <a:t>老斷層、舊崩坍判釋</a:t>
            </a:r>
          </a:p>
          <a:p>
            <a:r>
              <a:rPr lang="zh-TW" altLang="en-US" smtClean="0"/>
              <a:t>土地利用變遷</a:t>
            </a:r>
          </a:p>
          <a:p>
            <a:r>
              <a:rPr lang="zh-TW" altLang="en-US" smtClean="0"/>
              <a:t>危險聚落分析</a:t>
            </a:r>
          </a:p>
          <a:p>
            <a:pPr lvl="1"/>
            <a:r>
              <a:rPr lang="zh-TW" altLang="en-US" smtClean="0"/>
              <a:t>高雄縣甲仙鄉小林村百年環境變遷</a:t>
            </a:r>
          </a:p>
          <a:p>
            <a:pPr lvl="1"/>
            <a:r>
              <a:rPr lang="zh-TW" altLang="en-US" smtClean="0"/>
              <a:t>台東縣知本地區百年環境變遷</a:t>
            </a:r>
            <a:endParaRPr lang="en-US" altLang="zh-TW" sz="3600" smtClean="0"/>
          </a:p>
          <a:p>
            <a:pPr lvl="1"/>
            <a:endParaRPr lang="zh-TW" altLang="en-US" sz="3600" smtClean="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ctrTitle"/>
          </p:nvPr>
        </p:nvSpPr>
        <p:spPr/>
        <p:txBody>
          <a:bodyPr/>
          <a:lstStyle/>
          <a:p>
            <a:r>
              <a:rPr lang="zh-TW" altLang="en-US" sz="3200" smtClean="0"/>
              <a:t>高雄縣甲仙鄉小林村百年環境變遷</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endParaRPr lang="zh-TW" altLang="en-US" smtClean="0"/>
          </a:p>
        </p:txBody>
      </p:sp>
      <p:sp>
        <p:nvSpPr>
          <p:cNvPr id="111619" name="Rectangle 3"/>
          <p:cNvSpPr>
            <a:spLocks noGrp="1" noChangeArrowheads="1"/>
          </p:cNvSpPr>
          <p:nvPr>
            <p:ph type="body" idx="1"/>
          </p:nvPr>
        </p:nvSpPr>
        <p:spPr/>
        <p:txBody>
          <a:bodyPr/>
          <a:lstStyle/>
          <a:p>
            <a:endParaRPr lang="zh-TW" altLang="en-US" smtClean="0"/>
          </a:p>
        </p:txBody>
      </p:sp>
      <p:pic>
        <p:nvPicPr>
          <p:cNvPr id="111620" name="Picture 4" descr="小林_1904"/>
          <p:cNvPicPr>
            <a:picLocks noChangeAspect="1" noChangeArrowheads="1"/>
          </p:cNvPicPr>
          <p:nvPr/>
        </p:nvPicPr>
        <p:blipFill>
          <a:blip r:embed="rId3" cstate="print"/>
          <a:srcRect/>
          <a:stretch>
            <a:fillRect/>
          </a:stretch>
        </p:blipFill>
        <p:spPr bwMode="auto">
          <a:xfrm>
            <a:off x="666750" y="1038225"/>
            <a:ext cx="7808913" cy="4781550"/>
          </a:xfrm>
          <a:prstGeom prst="rect">
            <a:avLst/>
          </a:prstGeom>
          <a:noFill/>
        </p:spPr>
      </p:pic>
      <p:sp>
        <p:nvSpPr>
          <p:cNvPr id="111621" name="Freeform 5"/>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11622" name="Text Box 6"/>
          <p:cNvSpPr txBox="1">
            <a:spLocks noChangeArrowheads="1"/>
          </p:cNvSpPr>
          <p:nvPr/>
        </p:nvSpPr>
        <p:spPr bwMode="auto">
          <a:xfrm>
            <a:off x="323850" y="6165850"/>
            <a:ext cx="8451850" cy="366713"/>
          </a:xfrm>
          <a:prstGeom prst="rect">
            <a:avLst/>
          </a:prstGeom>
          <a:noFill/>
          <a:ln w="9525">
            <a:noFill/>
            <a:miter lim="800000"/>
            <a:headEnd/>
            <a:tailEnd/>
          </a:ln>
          <a:effectLst/>
        </p:spPr>
        <p:txBody>
          <a:bodyPr wrap="none">
            <a:spAutoFit/>
          </a:bodyPr>
          <a:lstStyle/>
          <a:p>
            <a:r>
              <a:rPr lang="en-US" altLang="zh-TW" sz="1800" b="0">
                <a:latin typeface="Arial" pitchFamily="34" charset="0"/>
              </a:rPr>
              <a:t>20</a:t>
            </a:r>
            <a:r>
              <a:rPr lang="zh-TW" altLang="en-US" sz="1800" b="0">
                <a:latin typeface="Arial" pitchFamily="34" charset="0"/>
              </a:rPr>
              <a:t>世紀初小林聚落尚未形成</a:t>
            </a:r>
            <a:r>
              <a:rPr lang="en-US" altLang="zh-TW" sz="1800" b="0">
                <a:latin typeface="Arial" pitchFamily="34" charset="0"/>
              </a:rPr>
              <a:t>,</a:t>
            </a:r>
            <a:r>
              <a:rPr lang="zh-TW" altLang="en-US" sz="1800" b="0">
                <a:latin typeface="Arial" pitchFamily="34" charset="0"/>
              </a:rPr>
              <a:t>據</a:t>
            </a:r>
            <a:r>
              <a:rPr lang="en-US" altLang="zh-TW" sz="1800" b="0">
                <a:latin typeface="Arial" pitchFamily="34" charset="0"/>
              </a:rPr>
              <a:t>1904</a:t>
            </a:r>
            <a:r>
              <a:rPr lang="zh-TW" altLang="en-US" sz="1800" b="0">
                <a:latin typeface="Arial" pitchFamily="34" charset="0"/>
              </a:rPr>
              <a:t>年臺灣堡圖所見</a:t>
            </a:r>
            <a:r>
              <a:rPr lang="en-US" altLang="zh-TW" sz="1800" b="0">
                <a:latin typeface="Arial" pitchFamily="34" charset="0"/>
              </a:rPr>
              <a:t>,</a:t>
            </a:r>
            <a:r>
              <a:rPr lang="zh-TW" altLang="en-US" sz="1800" b="0">
                <a:latin typeface="Arial" pitchFamily="34" charset="0"/>
              </a:rPr>
              <a:t>現址位於當時</a:t>
            </a:r>
            <a:r>
              <a:rPr lang="zh-TW" altLang="en-US" sz="1800" b="0" i="1" u="sng">
                <a:latin typeface="Arial" pitchFamily="34" charset="0"/>
              </a:rPr>
              <a:t>楠梓仙溪</a:t>
            </a:r>
            <a:r>
              <a:rPr lang="zh-TW" altLang="en-US" sz="1800" b="0">
                <a:latin typeface="Arial" pitchFamily="34" charset="0"/>
              </a:rPr>
              <a:t> 河床中</a:t>
            </a:r>
          </a:p>
        </p:txBody>
      </p:sp>
      <p:sp>
        <p:nvSpPr>
          <p:cNvPr id="111623" name="Rectangle 7"/>
          <p:cNvSpPr>
            <a:spLocks noChangeArrowheads="1"/>
          </p:cNvSpPr>
          <p:nvPr/>
        </p:nvSpPr>
        <p:spPr bwMode="auto">
          <a:xfrm>
            <a:off x="2286000" y="2971800"/>
            <a:ext cx="4572000" cy="366713"/>
          </a:xfrm>
          <a:prstGeom prst="rect">
            <a:avLst/>
          </a:prstGeom>
          <a:noFill/>
          <a:ln w="9525">
            <a:noFill/>
            <a:miter lim="800000"/>
            <a:headEnd/>
            <a:tailEnd/>
          </a:ln>
          <a:effectLst/>
        </p:spPr>
        <p:txBody>
          <a:bodyPr>
            <a:spAutoFit/>
          </a:bodyPr>
          <a:lstStyle/>
          <a:p>
            <a:endParaRPr lang="zh-TW" altLang="en-US" sz="1800" b="0">
              <a:latin typeface="Arial" pitchFamily="34"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endParaRPr lang="zh-TW" altLang="en-US" smtClean="0"/>
          </a:p>
        </p:txBody>
      </p:sp>
      <p:sp>
        <p:nvSpPr>
          <p:cNvPr id="113667" name="Rectangle 3"/>
          <p:cNvSpPr>
            <a:spLocks noGrp="1" noChangeArrowheads="1"/>
          </p:cNvSpPr>
          <p:nvPr>
            <p:ph type="body" idx="1"/>
          </p:nvPr>
        </p:nvSpPr>
        <p:spPr/>
        <p:txBody>
          <a:bodyPr/>
          <a:lstStyle/>
          <a:p>
            <a:endParaRPr lang="zh-TW" altLang="en-US" smtClean="0"/>
          </a:p>
        </p:txBody>
      </p:sp>
      <p:pic>
        <p:nvPicPr>
          <p:cNvPr id="113668" name="Picture 4" descr="小林_1916"/>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13669" name="Text Box 5"/>
          <p:cNvSpPr txBox="1">
            <a:spLocks noChangeArrowheads="1"/>
          </p:cNvSpPr>
          <p:nvPr/>
        </p:nvSpPr>
        <p:spPr bwMode="auto">
          <a:xfrm>
            <a:off x="611188" y="6165850"/>
            <a:ext cx="8007350" cy="366713"/>
          </a:xfrm>
          <a:prstGeom prst="rect">
            <a:avLst/>
          </a:prstGeom>
          <a:noFill/>
          <a:ln w="9525">
            <a:noFill/>
            <a:miter lim="800000"/>
            <a:headEnd/>
            <a:tailEnd/>
          </a:ln>
          <a:effectLst/>
        </p:spPr>
        <p:txBody>
          <a:bodyPr wrap="none">
            <a:spAutoFit/>
          </a:bodyPr>
          <a:lstStyle/>
          <a:p>
            <a:r>
              <a:rPr lang="zh-TW" altLang="en-US" sz="1800" b="0">
                <a:latin typeface="Arial" pitchFamily="34" charset="0"/>
              </a:rPr>
              <a:t>據</a:t>
            </a:r>
            <a:r>
              <a:rPr lang="en-US" altLang="zh-TW" sz="1800" b="0">
                <a:latin typeface="Arial" pitchFamily="34" charset="0"/>
              </a:rPr>
              <a:t>1915</a:t>
            </a:r>
            <a:r>
              <a:rPr lang="zh-TW" altLang="en-US" sz="1800" b="0">
                <a:latin typeface="Arial" pitchFamily="34" charset="0"/>
              </a:rPr>
              <a:t>年代地形圖顯示，小林聚落開始在楠梓仙溪右岸新生河階地上逐漸形成</a:t>
            </a:r>
          </a:p>
        </p:txBody>
      </p:sp>
      <p:sp>
        <p:nvSpPr>
          <p:cNvPr id="113670" name="Freeform 6"/>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13671" name="Freeform 7"/>
          <p:cNvSpPr>
            <a:spLocks/>
          </p:cNvSpPr>
          <p:nvPr/>
        </p:nvSpPr>
        <p:spPr bwMode="auto">
          <a:xfrm>
            <a:off x="3132138" y="2852738"/>
            <a:ext cx="503237" cy="1081087"/>
          </a:xfrm>
          <a:custGeom>
            <a:avLst/>
            <a:gdLst/>
            <a:ahLst/>
            <a:cxnLst>
              <a:cxn ang="0">
                <a:pos x="0" y="544"/>
              </a:cxn>
              <a:cxn ang="0">
                <a:pos x="91" y="590"/>
              </a:cxn>
              <a:cxn ang="0">
                <a:pos x="227" y="681"/>
              </a:cxn>
              <a:cxn ang="0">
                <a:pos x="273" y="635"/>
              </a:cxn>
              <a:cxn ang="0">
                <a:pos x="409" y="363"/>
              </a:cxn>
              <a:cxn ang="0">
                <a:pos x="409" y="227"/>
              </a:cxn>
              <a:cxn ang="0">
                <a:pos x="363" y="0"/>
              </a:cxn>
              <a:cxn ang="0">
                <a:pos x="318" y="0"/>
              </a:cxn>
              <a:cxn ang="0">
                <a:pos x="227" y="45"/>
              </a:cxn>
              <a:cxn ang="0">
                <a:pos x="137" y="91"/>
              </a:cxn>
              <a:cxn ang="0">
                <a:pos x="91" y="91"/>
              </a:cxn>
              <a:cxn ang="0">
                <a:pos x="46" y="272"/>
              </a:cxn>
              <a:cxn ang="0">
                <a:pos x="0" y="544"/>
              </a:cxn>
            </a:cxnLst>
            <a:rect l="0" t="0" r="r" b="b"/>
            <a:pathLst>
              <a:path w="409" h="681">
                <a:moveTo>
                  <a:pt x="0" y="544"/>
                </a:moveTo>
                <a:lnTo>
                  <a:pt x="91" y="590"/>
                </a:lnTo>
                <a:lnTo>
                  <a:pt x="227" y="681"/>
                </a:lnTo>
                <a:lnTo>
                  <a:pt x="273" y="635"/>
                </a:lnTo>
                <a:lnTo>
                  <a:pt x="409" y="363"/>
                </a:lnTo>
                <a:lnTo>
                  <a:pt x="409" y="227"/>
                </a:lnTo>
                <a:lnTo>
                  <a:pt x="363" y="0"/>
                </a:lnTo>
                <a:lnTo>
                  <a:pt x="318" y="0"/>
                </a:lnTo>
                <a:lnTo>
                  <a:pt x="227" y="45"/>
                </a:lnTo>
                <a:lnTo>
                  <a:pt x="137" y="91"/>
                </a:lnTo>
                <a:lnTo>
                  <a:pt x="91" y="91"/>
                </a:lnTo>
                <a:lnTo>
                  <a:pt x="46" y="272"/>
                </a:lnTo>
                <a:lnTo>
                  <a:pt x="0" y="544"/>
                </a:lnTo>
                <a:close/>
              </a:path>
            </a:pathLst>
          </a:custGeom>
          <a:solidFill>
            <a:srgbClr val="BBDDE3">
              <a:alpha val="80000"/>
            </a:srgbClr>
          </a:solidFill>
          <a:ln w="28575" cap="flat" cmpd="sng">
            <a:solidFill>
              <a:schemeClr val="accent2"/>
            </a:solidFill>
            <a:prstDash val="dash"/>
            <a:round/>
            <a:headEnd/>
            <a:tailEnd/>
          </a:ln>
          <a:effectLst/>
        </p:spPr>
        <p:txBody>
          <a:bodyPr/>
          <a:lstStyle/>
          <a:p>
            <a:endParaRPr lang="zh-TW" altLang="en-US"/>
          </a:p>
        </p:txBody>
      </p:sp>
      <p:sp>
        <p:nvSpPr>
          <p:cNvPr id="113672" name="Freeform 8"/>
          <p:cNvSpPr>
            <a:spLocks/>
          </p:cNvSpPr>
          <p:nvPr/>
        </p:nvSpPr>
        <p:spPr bwMode="auto">
          <a:xfrm>
            <a:off x="2627313" y="4581525"/>
            <a:ext cx="431800" cy="647700"/>
          </a:xfrm>
          <a:custGeom>
            <a:avLst/>
            <a:gdLst/>
            <a:ahLst/>
            <a:cxnLst>
              <a:cxn ang="0">
                <a:pos x="0" y="363"/>
              </a:cxn>
              <a:cxn ang="0">
                <a:pos x="46" y="408"/>
              </a:cxn>
              <a:cxn ang="0">
                <a:pos x="272" y="45"/>
              </a:cxn>
              <a:cxn ang="0">
                <a:pos x="182" y="0"/>
              </a:cxn>
              <a:cxn ang="0">
                <a:pos x="0" y="272"/>
              </a:cxn>
              <a:cxn ang="0">
                <a:pos x="0" y="317"/>
              </a:cxn>
            </a:cxnLst>
            <a:rect l="0" t="0" r="r" b="b"/>
            <a:pathLst>
              <a:path w="272" h="408">
                <a:moveTo>
                  <a:pt x="0" y="363"/>
                </a:moveTo>
                <a:lnTo>
                  <a:pt x="46" y="408"/>
                </a:lnTo>
                <a:lnTo>
                  <a:pt x="272" y="45"/>
                </a:lnTo>
                <a:lnTo>
                  <a:pt x="182" y="0"/>
                </a:lnTo>
                <a:lnTo>
                  <a:pt x="0" y="272"/>
                </a:lnTo>
                <a:lnTo>
                  <a:pt x="0" y="317"/>
                </a:lnTo>
              </a:path>
            </a:pathLst>
          </a:custGeom>
          <a:solidFill>
            <a:srgbClr val="BBE0E3">
              <a:alpha val="80000"/>
            </a:srgbClr>
          </a:solidFill>
          <a:ln w="9525" cap="flat">
            <a:solidFill>
              <a:schemeClr val="accent2"/>
            </a:solidFill>
            <a:prstDash val="dash"/>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endParaRPr lang="zh-TW" altLang="en-US" smtClean="0"/>
          </a:p>
        </p:txBody>
      </p:sp>
      <p:sp>
        <p:nvSpPr>
          <p:cNvPr id="114691" name="Rectangle 3"/>
          <p:cNvSpPr>
            <a:spLocks noGrp="1" noChangeArrowheads="1"/>
          </p:cNvSpPr>
          <p:nvPr>
            <p:ph type="body" idx="1"/>
          </p:nvPr>
        </p:nvSpPr>
        <p:spPr/>
        <p:txBody>
          <a:bodyPr/>
          <a:lstStyle/>
          <a:p>
            <a:endParaRPr lang="zh-TW" altLang="en-US" smtClean="0"/>
          </a:p>
        </p:txBody>
      </p:sp>
      <p:pic>
        <p:nvPicPr>
          <p:cNvPr id="114692" name="Picture 4" descr="小林_1952"/>
          <p:cNvPicPr>
            <a:picLocks noChangeAspect="1" noChangeArrowheads="1"/>
          </p:cNvPicPr>
          <p:nvPr/>
        </p:nvPicPr>
        <p:blipFill>
          <a:blip r:embed="rId3" cstate="print">
            <a:lum bright="6000"/>
          </a:blip>
          <a:srcRect/>
          <a:stretch>
            <a:fillRect/>
          </a:stretch>
        </p:blipFill>
        <p:spPr bwMode="auto">
          <a:xfrm>
            <a:off x="666750" y="1038225"/>
            <a:ext cx="7802563" cy="4776788"/>
          </a:xfrm>
          <a:prstGeom prst="rect">
            <a:avLst/>
          </a:prstGeom>
          <a:noFill/>
        </p:spPr>
      </p:pic>
      <p:sp>
        <p:nvSpPr>
          <p:cNvPr id="114693" name="Freeform 5"/>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14694" name="Text Box 6"/>
          <p:cNvSpPr txBox="1">
            <a:spLocks noChangeArrowheads="1"/>
          </p:cNvSpPr>
          <p:nvPr/>
        </p:nvSpPr>
        <p:spPr bwMode="auto">
          <a:xfrm>
            <a:off x="323850" y="6165850"/>
            <a:ext cx="8693150" cy="641350"/>
          </a:xfrm>
          <a:prstGeom prst="rect">
            <a:avLst/>
          </a:prstGeom>
          <a:noFill/>
          <a:ln w="9525">
            <a:noFill/>
            <a:miter lim="800000"/>
            <a:headEnd/>
            <a:tailEnd/>
          </a:ln>
          <a:effectLst/>
        </p:spPr>
        <p:txBody>
          <a:bodyPr wrap="none">
            <a:spAutoFit/>
          </a:bodyPr>
          <a:lstStyle/>
          <a:p>
            <a:r>
              <a:rPr lang="zh-TW" altLang="en-US" sz="1800" b="0">
                <a:latin typeface="Arial" pitchFamily="34" charset="0"/>
              </a:rPr>
              <a:t>據</a:t>
            </a:r>
            <a:r>
              <a:rPr lang="en-US" altLang="zh-TW" sz="1800" b="0">
                <a:latin typeface="Arial" pitchFamily="34" charset="0"/>
              </a:rPr>
              <a:t>1952</a:t>
            </a:r>
            <a:r>
              <a:rPr lang="zh-TW" altLang="en-US" sz="1800" b="0">
                <a:latin typeface="Arial" pitchFamily="34" charset="0"/>
              </a:rPr>
              <a:t>年航照顯示，以小林聚落為中心，居民農墾向東側山地與南側河階台地延伸。</a:t>
            </a:r>
          </a:p>
          <a:p>
            <a:r>
              <a:rPr lang="zh-TW" altLang="en-US" sz="1800" b="0">
                <a:latin typeface="Arial" pitchFamily="34" charset="0"/>
              </a:rPr>
              <a:t>當時通往北邊民族村的公路尚未開通。 </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endParaRPr lang="zh-TW" altLang="en-US" smtClean="0"/>
          </a:p>
        </p:txBody>
      </p:sp>
      <p:sp>
        <p:nvSpPr>
          <p:cNvPr id="116739" name="Rectangle 3"/>
          <p:cNvSpPr>
            <a:spLocks noGrp="1" noChangeArrowheads="1"/>
          </p:cNvSpPr>
          <p:nvPr>
            <p:ph type="body" idx="1"/>
          </p:nvPr>
        </p:nvSpPr>
        <p:spPr/>
        <p:txBody>
          <a:bodyPr/>
          <a:lstStyle/>
          <a:p>
            <a:endParaRPr lang="zh-TW" altLang="en-US" smtClean="0"/>
          </a:p>
        </p:txBody>
      </p:sp>
      <p:pic>
        <p:nvPicPr>
          <p:cNvPr id="116740" name="Picture 4" descr="小林_1974"/>
          <p:cNvPicPr>
            <a:picLocks noChangeAspect="1" noChangeArrowheads="1"/>
          </p:cNvPicPr>
          <p:nvPr/>
        </p:nvPicPr>
        <p:blipFill>
          <a:blip r:embed="rId2" cstate="print"/>
          <a:srcRect/>
          <a:stretch>
            <a:fillRect/>
          </a:stretch>
        </p:blipFill>
        <p:spPr bwMode="auto">
          <a:xfrm>
            <a:off x="723900" y="1095375"/>
            <a:ext cx="7808913" cy="4781550"/>
          </a:xfrm>
          <a:prstGeom prst="rect">
            <a:avLst/>
          </a:prstGeom>
          <a:noFill/>
        </p:spPr>
      </p:pic>
      <p:sp>
        <p:nvSpPr>
          <p:cNvPr id="116741" name="Freeform 5"/>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16742" name="Text Box 6"/>
          <p:cNvSpPr txBox="1">
            <a:spLocks noChangeArrowheads="1"/>
          </p:cNvSpPr>
          <p:nvPr/>
        </p:nvSpPr>
        <p:spPr bwMode="auto">
          <a:xfrm>
            <a:off x="1116013" y="6165850"/>
            <a:ext cx="6699250" cy="641350"/>
          </a:xfrm>
          <a:prstGeom prst="rect">
            <a:avLst/>
          </a:prstGeom>
          <a:noFill/>
          <a:ln w="9525">
            <a:noFill/>
            <a:miter lim="800000"/>
            <a:headEnd/>
            <a:tailEnd/>
          </a:ln>
          <a:effectLst/>
        </p:spPr>
        <p:txBody>
          <a:bodyPr wrap="none">
            <a:spAutoFit/>
          </a:bodyPr>
          <a:lstStyle/>
          <a:p>
            <a:r>
              <a:rPr lang="zh-TW" altLang="en-US" sz="1800" b="0">
                <a:latin typeface="Arial" pitchFamily="34" charset="0"/>
              </a:rPr>
              <a:t>據</a:t>
            </a:r>
            <a:r>
              <a:rPr lang="en-US" altLang="zh-TW" sz="1800" b="0">
                <a:latin typeface="Arial" pitchFamily="34" charset="0"/>
              </a:rPr>
              <a:t>1974</a:t>
            </a:r>
            <a:r>
              <a:rPr lang="zh-TW" altLang="en-US" sz="1800" b="0">
                <a:latin typeface="Arial" pitchFamily="34" charset="0"/>
              </a:rPr>
              <a:t>年航照顯示，小林聚落的土地利用明顯朝河岸地區發展。 </a:t>
            </a:r>
          </a:p>
          <a:p>
            <a:r>
              <a:rPr lang="zh-TW" altLang="en-US" sz="1800" b="0">
                <a:latin typeface="Arial" pitchFamily="34" charset="0"/>
              </a:rPr>
              <a:t>向北通往民族村的公路</a:t>
            </a:r>
            <a:r>
              <a:rPr lang="en-US" altLang="zh-TW" sz="1800" b="0">
                <a:latin typeface="Arial" pitchFamily="34" charset="0"/>
              </a:rPr>
              <a:t>(</a:t>
            </a:r>
            <a:r>
              <a:rPr lang="zh-TW" altLang="en-US" sz="1800" b="0">
                <a:latin typeface="Arial" pitchFamily="34" charset="0"/>
              </a:rPr>
              <a:t>日後稱臺</a:t>
            </a:r>
            <a:r>
              <a:rPr lang="en-US" altLang="zh-TW" sz="1800" b="0">
                <a:latin typeface="Arial" pitchFamily="34" charset="0"/>
              </a:rPr>
              <a:t>21</a:t>
            </a:r>
            <a:r>
              <a:rPr lang="zh-TW" altLang="en-US" sz="1800" b="0">
                <a:latin typeface="Arial" pitchFamily="34" charset="0"/>
              </a:rPr>
              <a:t>線</a:t>
            </a:r>
            <a:r>
              <a:rPr lang="en-US" altLang="zh-TW" sz="1800" b="0">
                <a:latin typeface="Arial" pitchFamily="34" charset="0"/>
              </a:rPr>
              <a:t>)</a:t>
            </a:r>
            <a:r>
              <a:rPr lang="zh-TW" altLang="en-US" sz="1800" b="0">
                <a:latin typeface="Arial" pitchFamily="34" charset="0"/>
              </a:rPr>
              <a:t>已經開始修築。 </a:t>
            </a:r>
          </a:p>
        </p:txBody>
      </p:sp>
      <p:sp>
        <p:nvSpPr>
          <p:cNvPr id="116743" name="Line 7"/>
          <p:cNvSpPr>
            <a:spLocks noChangeShapeType="1"/>
          </p:cNvSpPr>
          <p:nvPr/>
        </p:nvSpPr>
        <p:spPr bwMode="auto">
          <a:xfrm flipV="1">
            <a:off x="3924300" y="1557338"/>
            <a:ext cx="503238" cy="576262"/>
          </a:xfrm>
          <a:prstGeom prst="line">
            <a:avLst/>
          </a:prstGeom>
          <a:noFill/>
          <a:ln w="38100">
            <a:solidFill>
              <a:srgbClr val="FF0000"/>
            </a:solidFill>
            <a:round/>
            <a:headEnd/>
            <a:tailEnd type="triangle" w="med" len="med"/>
          </a:ln>
          <a:effectLst/>
        </p:spPr>
        <p:txBody>
          <a:bodyPr/>
          <a:lstStyle/>
          <a:p>
            <a:endParaRPr lang="zh-TW" altLang="en-US"/>
          </a:p>
        </p:txBody>
      </p:sp>
      <p:sp>
        <p:nvSpPr>
          <p:cNvPr id="116744" name="Line 8"/>
          <p:cNvSpPr>
            <a:spLocks noChangeShapeType="1"/>
          </p:cNvSpPr>
          <p:nvPr/>
        </p:nvSpPr>
        <p:spPr bwMode="auto">
          <a:xfrm flipH="1" flipV="1">
            <a:off x="2844800" y="4365625"/>
            <a:ext cx="287338" cy="142875"/>
          </a:xfrm>
          <a:prstGeom prst="line">
            <a:avLst/>
          </a:prstGeom>
          <a:noFill/>
          <a:ln w="38100">
            <a:solidFill>
              <a:srgbClr val="FF0000"/>
            </a:solidFill>
            <a:round/>
            <a:headEnd/>
            <a:tailEnd type="triangle" w="med" len="med"/>
          </a:ln>
          <a:effectLst/>
        </p:spPr>
        <p:txBody>
          <a:bodyPr/>
          <a:lstStyle/>
          <a:p>
            <a:endParaRPr lang="zh-TW" alt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endParaRPr lang="zh-TW" altLang="en-US" smtClean="0"/>
          </a:p>
        </p:txBody>
      </p:sp>
      <p:sp>
        <p:nvSpPr>
          <p:cNvPr id="117763" name="Rectangle 3"/>
          <p:cNvSpPr>
            <a:spLocks noGrp="1" noChangeArrowheads="1"/>
          </p:cNvSpPr>
          <p:nvPr>
            <p:ph type="body" idx="1"/>
          </p:nvPr>
        </p:nvSpPr>
        <p:spPr/>
        <p:txBody>
          <a:bodyPr/>
          <a:lstStyle/>
          <a:p>
            <a:endParaRPr lang="zh-TW" altLang="en-US" smtClean="0"/>
          </a:p>
        </p:txBody>
      </p:sp>
      <p:pic>
        <p:nvPicPr>
          <p:cNvPr id="117764" name="Picture 4" descr="小林_1990"/>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17765" name="Freeform 5"/>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17766" name="Text Box 6"/>
          <p:cNvSpPr txBox="1">
            <a:spLocks noChangeArrowheads="1"/>
          </p:cNvSpPr>
          <p:nvPr/>
        </p:nvSpPr>
        <p:spPr bwMode="auto">
          <a:xfrm>
            <a:off x="1692275" y="6165850"/>
            <a:ext cx="5721350" cy="366713"/>
          </a:xfrm>
          <a:prstGeom prst="rect">
            <a:avLst/>
          </a:prstGeom>
          <a:noFill/>
          <a:ln w="9525">
            <a:noFill/>
            <a:miter lim="800000"/>
            <a:headEnd/>
            <a:tailEnd/>
          </a:ln>
          <a:effectLst/>
        </p:spPr>
        <p:txBody>
          <a:bodyPr wrap="none">
            <a:spAutoFit/>
          </a:bodyPr>
          <a:lstStyle/>
          <a:p>
            <a:r>
              <a:rPr lang="en-US" altLang="zh-TW" sz="1800" b="0">
                <a:latin typeface="Arial" pitchFamily="34" charset="0"/>
              </a:rPr>
              <a:t>1990</a:t>
            </a:r>
            <a:r>
              <a:rPr lang="zh-TW" altLang="en-US" sz="1800" b="0">
                <a:latin typeface="Arial" pitchFamily="34" charset="0"/>
              </a:rPr>
              <a:t>年代航照地圖顯示小林聚落東側產業道路發展概況</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endParaRPr lang="zh-TW" altLang="en-US" smtClean="0"/>
          </a:p>
        </p:txBody>
      </p:sp>
      <p:sp>
        <p:nvSpPr>
          <p:cNvPr id="118787" name="Rectangle 3"/>
          <p:cNvSpPr>
            <a:spLocks noGrp="1" noChangeArrowheads="1"/>
          </p:cNvSpPr>
          <p:nvPr>
            <p:ph type="body" idx="1"/>
          </p:nvPr>
        </p:nvSpPr>
        <p:spPr/>
        <p:txBody>
          <a:bodyPr/>
          <a:lstStyle/>
          <a:p>
            <a:endParaRPr lang="zh-TW" altLang="en-US" smtClean="0"/>
          </a:p>
        </p:txBody>
      </p:sp>
      <p:pic>
        <p:nvPicPr>
          <p:cNvPr id="118788" name="Picture 4" descr="小林_2006"/>
          <p:cNvPicPr>
            <a:picLocks noChangeAspect="1" noChangeArrowheads="1"/>
          </p:cNvPicPr>
          <p:nvPr/>
        </p:nvPicPr>
        <p:blipFill>
          <a:blip r:embed="rId2" cstate="print">
            <a:lum bright="6000"/>
          </a:blip>
          <a:srcRect/>
          <a:stretch>
            <a:fillRect/>
          </a:stretch>
        </p:blipFill>
        <p:spPr bwMode="auto">
          <a:xfrm>
            <a:off x="666750" y="1038225"/>
            <a:ext cx="7808913" cy="4781550"/>
          </a:xfrm>
          <a:prstGeom prst="rect">
            <a:avLst/>
          </a:prstGeom>
          <a:noFill/>
        </p:spPr>
      </p:pic>
      <p:sp>
        <p:nvSpPr>
          <p:cNvPr id="118789" name="Freeform 5"/>
          <p:cNvSpPr>
            <a:spLocks/>
          </p:cNvSpPr>
          <p:nvPr/>
        </p:nvSpPr>
        <p:spPr bwMode="auto">
          <a:xfrm>
            <a:off x="2065338" y="5389563"/>
            <a:ext cx="11112" cy="31750"/>
          </a:xfrm>
          <a:custGeom>
            <a:avLst/>
            <a:gdLst/>
            <a:ahLst/>
            <a:cxnLst>
              <a:cxn ang="0">
                <a:pos x="0" y="20"/>
              </a:cxn>
              <a:cxn ang="0">
                <a:pos x="7" y="0"/>
              </a:cxn>
              <a:cxn ang="0">
                <a:pos x="0" y="20"/>
              </a:cxn>
            </a:cxnLst>
            <a:rect l="0" t="0" r="r" b="b"/>
            <a:pathLst>
              <a:path w="7" h="20">
                <a:moveTo>
                  <a:pt x="0" y="20"/>
                </a:moveTo>
                <a:cubicBezTo>
                  <a:pt x="2" y="13"/>
                  <a:pt x="7" y="0"/>
                  <a:pt x="7" y="0"/>
                </a:cubicBezTo>
                <a:cubicBezTo>
                  <a:pt x="7" y="0"/>
                  <a:pt x="2" y="13"/>
                  <a:pt x="0" y="20"/>
                </a:cubicBezTo>
                <a:close/>
              </a:path>
            </a:pathLst>
          </a:custGeom>
          <a:solidFill>
            <a:schemeClr val="accent1"/>
          </a:solidFill>
          <a:ln w="9525">
            <a:solidFill>
              <a:schemeClr val="tx1"/>
            </a:solidFill>
            <a:round/>
            <a:headEnd/>
            <a:tailEnd/>
          </a:ln>
          <a:effectLst/>
        </p:spPr>
        <p:txBody>
          <a:bodyPr/>
          <a:lstStyle/>
          <a:p>
            <a:endParaRPr lang="zh-TW" altLang="en-US"/>
          </a:p>
        </p:txBody>
      </p:sp>
      <p:sp>
        <p:nvSpPr>
          <p:cNvPr id="118790" name="Freeform 6"/>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18791" name="Text Box 7"/>
          <p:cNvSpPr txBox="1">
            <a:spLocks noChangeArrowheads="1"/>
          </p:cNvSpPr>
          <p:nvPr/>
        </p:nvSpPr>
        <p:spPr bwMode="auto">
          <a:xfrm>
            <a:off x="1979613" y="6165850"/>
            <a:ext cx="4651375" cy="366713"/>
          </a:xfrm>
          <a:prstGeom prst="rect">
            <a:avLst/>
          </a:prstGeom>
          <a:noFill/>
          <a:ln w="9525">
            <a:noFill/>
            <a:miter lim="800000"/>
            <a:headEnd/>
            <a:tailEnd/>
          </a:ln>
          <a:effectLst/>
        </p:spPr>
        <p:txBody>
          <a:bodyPr>
            <a:spAutoFit/>
          </a:bodyPr>
          <a:lstStyle/>
          <a:p>
            <a:r>
              <a:rPr lang="en-US" altLang="zh-TW" sz="1800" b="0">
                <a:latin typeface="Arial" pitchFamily="34" charset="0"/>
              </a:rPr>
              <a:t>2006</a:t>
            </a:r>
            <a:r>
              <a:rPr lang="zh-TW" altLang="en-US" sz="1800" b="0">
                <a:latin typeface="Arial" pitchFamily="34" charset="0"/>
              </a:rPr>
              <a:t>年福衛二號衛星照片所顯示的小林聚落</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endParaRPr lang="zh-TW" altLang="en-US" smtClean="0"/>
          </a:p>
        </p:txBody>
      </p:sp>
      <p:sp>
        <p:nvSpPr>
          <p:cNvPr id="119811" name="Rectangle 3"/>
          <p:cNvSpPr>
            <a:spLocks noGrp="1" noChangeArrowheads="1"/>
          </p:cNvSpPr>
          <p:nvPr>
            <p:ph type="body" idx="1"/>
          </p:nvPr>
        </p:nvSpPr>
        <p:spPr/>
        <p:txBody>
          <a:bodyPr/>
          <a:lstStyle/>
          <a:p>
            <a:endParaRPr lang="zh-TW" altLang="en-US" smtClean="0"/>
          </a:p>
        </p:txBody>
      </p:sp>
      <p:pic>
        <p:nvPicPr>
          <p:cNvPr id="119812" name="Picture 4" descr="小林_200901"/>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19813" name="Text Box 5"/>
          <p:cNvSpPr txBox="1">
            <a:spLocks noChangeArrowheads="1"/>
          </p:cNvSpPr>
          <p:nvPr/>
        </p:nvSpPr>
        <p:spPr bwMode="auto">
          <a:xfrm>
            <a:off x="1841500" y="6165850"/>
            <a:ext cx="5035550" cy="366713"/>
          </a:xfrm>
          <a:prstGeom prst="rect">
            <a:avLst/>
          </a:prstGeom>
          <a:noFill/>
          <a:ln w="9525">
            <a:noFill/>
            <a:miter lim="800000"/>
            <a:headEnd/>
            <a:tailEnd/>
          </a:ln>
          <a:effectLst/>
        </p:spPr>
        <p:txBody>
          <a:bodyPr wrap="none">
            <a:spAutoFit/>
          </a:bodyPr>
          <a:lstStyle/>
          <a:p>
            <a:r>
              <a:rPr lang="en-US" altLang="zh-TW" sz="1800" b="0">
                <a:latin typeface="Arial" pitchFamily="34" charset="0"/>
              </a:rPr>
              <a:t>2009</a:t>
            </a:r>
            <a:r>
              <a:rPr lang="zh-TW" altLang="en-US" sz="1800" b="0">
                <a:latin typeface="Arial" pitchFamily="34" charset="0"/>
              </a:rPr>
              <a:t>年災前福衛二號衛星照片所顯示的小林聚落</a:t>
            </a:r>
          </a:p>
        </p:txBody>
      </p:sp>
      <p:sp>
        <p:nvSpPr>
          <p:cNvPr id="119814" name="Freeform 6"/>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endParaRPr lang="zh-TW" altLang="en-US" smtClean="0"/>
          </a:p>
        </p:txBody>
      </p:sp>
      <p:sp>
        <p:nvSpPr>
          <p:cNvPr id="120835" name="Rectangle 3"/>
          <p:cNvSpPr>
            <a:spLocks noGrp="1" noChangeArrowheads="1"/>
          </p:cNvSpPr>
          <p:nvPr>
            <p:ph type="body" idx="1"/>
          </p:nvPr>
        </p:nvSpPr>
        <p:spPr/>
        <p:txBody>
          <a:bodyPr/>
          <a:lstStyle/>
          <a:p>
            <a:endParaRPr lang="zh-TW" altLang="en-US" smtClean="0"/>
          </a:p>
        </p:txBody>
      </p:sp>
      <p:pic>
        <p:nvPicPr>
          <p:cNvPr id="120836" name="Picture 4" descr="小林_20090821"/>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20837" name="Freeform 5"/>
          <p:cNvSpPr>
            <a:spLocks/>
          </p:cNvSpPr>
          <p:nvPr/>
        </p:nvSpPr>
        <p:spPr bwMode="auto">
          <a:xfrm>
            <a:off x="2051050" y="2276475"/>
            <a:ext cx="1800225" cy="3168650"/>
          </a:xfrm>
          <a:custGeom>
            <a:avLst/>
            <a:gdLst/>
            <a:ahLst/>
            <a:cxnLst>
              <a:cxn ang="0">
                <a:pos x="46" y="1996"/>
              </a:cxn>
              <a:cxn ang="0">
                <a:pos x="182" y="1633"/>
              </a:cxn>
              <a:cxn ang="0">
                <a:pos x="363" y="1270"/>
              </a:cxn>
              <a:cxn ang="0">
                <a:pos x="499" y="1044"/>
              </a:cxn>
              <a:cxn ang="0">
                <a:pos x="635" y="681"/>
              </a:cxn>
              <a:cxn ang="0">
                <a:pos x="772" y="318"/>
              </a:cxn>
              <a:cxn ang="0">
                <a:pos x="862" y="91"/>
              </a:cxn>
              <a:cxn ang="0">
                <a:pos x="953" y="0"/>
              </a:cxn>
              <a:cxn ang="0">
                <a:pos x="998" y="227"/>
              </a:cxn>
              <a:cxn ang="0">
                <a:pos x="998" y="363"/>
              </a:cxn>
              <a:cxn ang="0">
                <a:pos x="953" y="545"/>
              </a:cxn>
              <a:cxn ang="0">
                <a:pos x="953" y="681"/>
              </a:cxn>
              <a:cxn ang="0">
                <a:pos x="1044" y="590"/>
              </a:cxn>
              <a:cxn ang="0">
                <a:pos x="1134" y="817"/>
              </a:cxn>
              <a:cxn ang="0">
                <a:pos x="998" y="953"/>
              </a:cxn>
              <a:cxn ang="0">
                <a:pos x="908" y="1044"/>
              </a:cxn>
              <a:cxn ang="0">
                <a:pos x="862" y="1180"/>
              </a:cxn>
              <a:cxn ang="0">
                <a:pos x="772" y="1270"/>
              </a:cxn>
              <a:cxn ang="0">
                <a:pos x="681" y="1406"/>
              </a:cxn>
              <a:cxn ang="0">
                <a:pos x="635" y="1588"/>
              </a:cxn>
              <a:cxn ang="0">
                <a:pos x="454" y="1815"/>
              </a:cxn>
              <a:cxn ang="0">
                <a:pos x="318" y="1860"/>
              </a:cxn>
              <a:cxn ang="0">
                <a:pos x="227" y="1996"/>
              </a:cxn>
              <a:cxn ang="0">
                <a:pos x="137" y="1996"/>
              </a:cxn>
              <a:cxn ang="0">
                <a:pos x="0" y="1996"/>
              </a:cxn>
            </a:cxnLst>
            <a:rect l="0" t="0" r="r" b="b"/>
            <a:pathLst>
              <a:path w="1134" h="1996">
                <a:moveTo>
                  <a:pt x="46" y="1996"/>
                </a:moveTo>
                <a:lnTo>
                  <a:pt x="182" y="1633"/>
                </a:lnTo>
                <a:lnTo>
                  <a:pt x="363" y="1270"/>
                </a:lnTo>
                <a:lnTo>
                  <a:pt x="499" y="1044"/>
                </a:lnTo>
                <a:lnTo>
                  <a:pt x="635" y="681"/>
                </a:lnTo>
                <a:lnTo>
                  <a:pt x="772" y="318"/>
                </a:lnTo>
                <a:lnTo>
                  <a:pt x="862" y="91"/>
                </a:lnTo>
                <a:lnTo>
                  <a:pt x="953" y="0"/>
                </a:lnTo>
                <a:lnTo>
                  <a:pt x="998" y="227"/>
                </a:lnTo>
                <a:lnTo>
                  <a:pt x="998" y="363"/>
                </a:lnTo>
                <a:lnTo>
                  <a:pt x="953" y="545"/>
                </a:lnTo>
                <a:lnTo>
                  <a:pt x="953" y="681"/>
                </a:lnTo>
                <a:lnTo>
                  <a:pt x="1044" y="590"/>
                </a:lnTo>
                <a:lnTo>
                  <a:pt x="1134" y="817"/>
                </a:lnTo>
                <a:lnTo>
                  <a:pt x="998" y="953"/>
                </a:lnTo>
                <a:lnTo>
                  <a:pt x="908" y="1044"/>
                </a:lnTo>
                <a:lnTo>
                  <a:pt x="862" y="1180"/>
                </a:lnTo>
                <a:lnTo>
                  <a:pt x="772" y="1270"/>
                </a:lnTo>
                <a:lnTo>
                  <a:pt x="681" y="1406"/>
                </a:lnTo>
                <a:lnTo>
                  <a:pt x="635" y="1588"/>
                </a:lnTo>
                <a:lnTo>
                  <a:pt x="454" y="1815"/>
                </a:lnTo>
                <a:lnTo>
                  <a:pt x="318" y="1860"/>
                </a:lnTo>
                <a:lnTo>
                  <a:pt x="227" y="1996"/>
                </a:lnTo>
                <a:lnTo>
                  <a:pt x="137" y="1996"/>
                </a:lnTo>
                <a:lnTo>
                  <a:pt x="0" y="1996"/>
                </a:lnTo>
              </a:path>
            </a:pathLst>
          </a:custGeom>
          <a:noFill/>
          <a:ln w="38100" cap="rnd" cmpd="sng">
            <a:solidFill>
              <a:srgbClr val="FF0000"/>
            </a:solidFill>
            <a:prstDash val="sysDot"/>
            <a:round/>
            <a:headEnd/>
            <a:tailEnd/>
          </a:ln>
          <a:effectLst/>
        </p:spPr>
        <p:txBody>
          <a:bodyPr/>
          <a:lstStyle/>
          <a:p>
            <a:endParaRPr lang="zh-TW" altLang="en-US"/>
          </a:p>
        </p:txBody>
      </p:sp>
      <p:sp>
        <p:nvSpPr>
          <p:cNvPr id="120838" name="Text Box 6"/>
          <p:cNvSpPr txBox="1">
            <a:spLocks noChangeArrowheads="1"/>
          </p:cNvSpPr>
          <p:nvPr/>
        </p:nvSpPr>
        <p:spPr bwMode="auto">
          <a:xfrm>
            <a:off x="900113" y="6165850"/>
            <a:ext cx="7245350" cy="366713"/>
          </a:xfrm>
          <a:prstGeom prst="rect">
            <a:avLst/>
          </a:prstGeom>
          <a:noFill/>
          <a:ln w="9525">
            <a:noFill/>
            <a:miter lim="800000"/>
            <a:headEnd/>
            <a:tailEnd/>
          </a:ln>
          <a:effectLst/>
        </p:spPr>
        <p:txBody>
          <a:bodyPr wrap="none">
            <a:spAutoFit/>
          </a:bodyPr>
          <a:lstStyle/>
          <a:p>
            <a:r>
              <a:rPr lang="en-US" altLang="zh-TW" sz="1800" b="0">
                <a:latin typeface="Arial" pitchFamily="34" charset="0"/>
              </a:rPr>
              <a:t>2009</a:t>
            </a:r>
            <a:r>
              <a:rPr lang="zh-TW" altLang="en-US" sz="1800" b="0">
                <a:latin typeface="Arial" pitchFamily="34" charset="0"/>
              </a:rPr>
              <a:t>年</a:t>
            </a:r>
            <a:r>
              <a:rPr lang="en-US" altLang="zh-TW" sz="1800" b="0">
                <a:latin typeface="Arial" pitchFamily="34" charset="0"/>
              </a:rPr>
              <a:t>8</a:t>
            </a:r>
            <a:r>
              <a:rPr lang="zh-TW" altLang="en-US" sz="1800" b="0">
                <a:latin typeface="Arial" pitchFamily="34" charset="0"/>
              </a:rPr>
              <a:t>月</a:t>
            </a:r>
            <a:r>
              <a:rPr lang="en-US" altLang="zh-TW" sz="1800" b="0">
                <a:latin typeface="Arial" pitchFamily="34" charset="0"/>
              </a:rPr>
              <a:t>21</a:t>
            </a:r>
            <a:r>
              <a:rPr lang="zh-TW" altLang="en-US" sz="1800" b="0">
                <a:latin typeface="Arial" pitchFamily="34" charset="0"/>
              </a:rPr>
              <a:t>日農航所航照顯示小林聚落遭東側山坡嚴重土石崩落掩埋</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endParaRPr lang="zh-TW" altLang="en-US" smtClean="0"/>
          </a:p>
        </p:txBody>
      </p:sp>
      <p:pic>
        <p:nvPicPr>
          <p:cNvPr id="121859" name="Picture 3" descr="小林_20090821_2"/>
          <p:cNvPicPr>
            <a:picLocks noGrp="1" noChangeAspect="1" noChangeArrowheads="1"/>
          </p:cNvPicPr>
          <p:nvPr>
            <p:ph idx="1"/>
          </p:nvPr>
        </p:nvPicPr>
        <p:blipFill>
          <a:blip r:embed="rId2" cstate="print"/>
          <a:srcRect/>
          <a:stretch>
            <a:fillRect/>
          </a:stretch>
        </p:blipFill>
        <p:spPr>
          <a:xfrm>
            <a:off x="395288" y="260350"/>
            <a:ext cx="8424862" cy="6054725"/>
          </a:xfrm>
          <a:noFill/>
          <a:ln/>
        </p:spPr>
      </p:pic>
      <p:sp>
        <p:nvSpPr>
          <p:cNvPr id="121860" name="Text Box 4"/>
          <p:cNvSpPr txBox="1">
            <a:spLocks noChangeArrowheads="1"/>
          </p:cNvSpPr>
          <p:nvPr/>
        </p:nvSpPr>
        <p:spPr bwMode="auto">
          <a:xfrm>
            <a:off x="7127875" y="6308725"/>
            <a:ext cx="1620838" cy="274638"/>
          </a:xfrm>
          <a:prstGeom prst="rect">
            <a:avLst/>
          </a:prstGeom>
          <a:noFill/>
          <a:ln w="9525">
            <a:noFill/>
            <a:miter lim="800000"/>
            <a:headEnd/>
            <a:tailEnd/>
          </a:ln>
          <a:effectLst/>
        </p:spPr>
        <p:txBody>
          <a:bodyPr wrap="none">
            <a:spAutoFit/>
          </a:bodyPr>
          <a:lstStyle/>
          <a:p>
            <a:r>
              <a:rPr lang="zh-TW" altLang="en-US" sz="1200" b="0">
                <a:latin typeface="Arial" pitchFamily="34" charset="0"/>
              </a:rPr>
              <a:t>農航所</a:t>
            </a:r>
            <a:r>
              <a:rPr lang="en-US" altLang="zh-TW" sz="1200" b="0">
                <a:latin typeface="Arial" pitchFamily="34" charset="0"/>
              </a:rPr>
              <a:t>2009/8/21</a:t>
            </a:r>
            <a:r>
              <a:rPr lang="zh-TW" altLang="en-US" sz="1200" b="0">
                <a:latin typeface="Arial" pitchFamily="34" charset="0"/>
              </a:rPr>
              <a:t>拍攝</a:t>
            </a:r>
          </a:p>
        </p:txBody>
      </p:sp>
      <p:sp>
        <p:nvSpPr>
          <p:cNvPr id="121861" name="Freeform 5"/>
          <p:cNvSpPr>
            <a:spLocks/>
          </p:cNvSpPr>
          <p:nvPr/>
        </p:nvSpPr>
        <p:spPr bwMode="auto">
          <a:xfrm>
            <a:off x="2916238" y="5157788"/>
            <a:ext cx="1584325" cy="576262"/>
          </a:xfrm>
          <a:custGeom>
            <a:avLst/>
            <a:gdLst/>
            <a:ahLst/>
            <a:cxnLst>
              <a:cxn ang="0">
                <a:pos x="0" y="45"/>
              </a:cxn>
              <a:cxn ang="0">
                <a:pos x="181" y="45"/>
              </a:cxn>
              <a:cxn ang="0">
                <a:pos x="227" y="0"/>
              </a:cxn>
              <a:cxn ang="0">
                <a:pos x="317" y="45"/>
              </a:cxn>
              <a:cxn ang="0">
                <a:pos x="408" y="45"/>
              </a:cxn>
              <a:cxn ang="0">
                <a:pos x="499" y="45"/>
              </a:cxn>
              <a:cxn ang="0">
                <a:pos x="589" y="45"/>
              </a:cxn>
              <a:cxn ang="0">
                <a:pos x="771" y="136"/>
              </a:cxn>
              <a:cxn ang="0">
                <a:pos x="907" y="226"/>
              </a:cxn>
              <a:cxn ang="0">
                <a:pos x="998" y="317"/>
              </a:cxn>
              <a:cxn ang="0">
                <a:pos x="998" y="363"/>
              </a:cxn>
              <a:cxn ang="0">
                <a:pos x="635" y="226"/>
              </a:cxn>
              <a:cxn ang="0">
                <a:pos x="363" y="181"/>
              </a:cxn>
              <a:cxn ang="0">
                <a:pos x="227" y="136"/>
              </a:cxn>
              <a:cxn ang="0">
                <a:pos x="0" y="45"/>
              </a:cxn>
            </a:cxnLst>
            <a:rect l="0" t="0" r="r" b="b"/>
            <a:pathLst>
              <a:path w="998" h="363">
                <a:moveTo>
                  <a:pt x="0" y="45"/>
                </a:moveTo>
                <a:lnTo>
                  <a:pt x="181" y="45"/>
                </a:lnTo>
                <a:lnTo>
                  <a:pt x="227" y="0"/>
                </a:lnTo>
                <a:lnTo>
                  <a:pt x="317" y="45"/>
                </a:lnTo>
                <a:lnTo>
                  <a:pt x="408" y="45"/>
                </a:lnTo>
                <a:lnTo>
                  <a:pt x="499" y="45"/>
                </a:lnTo>
                <a:lnTo>
                  <a:pt x="589" y="45"/>
                </a:lnTo>
                <a:lnTo>
                  <a:pt x="771" y="136"/>
                </a:lnTo>
                <a:lnTo>
                  <a:pt x="907" y="226"/>
                </a:lnTo>
                <a:lnTo>
                  <a:pt x="998" y="317"/>
                </a:lnTo>
                <a:lnTo>
                  <a:pt x="998" y="363"/>
                </a:lnTo>
                <a:lnTo>
                  <a:pt x="635" y="226"/>
                </a:lnTo>
                <a:lnTo>
                  <a:pt x="363" y="181"/>
                </a:lnTo>
                <a:lnTo>
                  <a:pt x="227" y="136"/>
                </a:lnTo>
                <a:lnTo>
                  <a:pt x="0" y="45"/>
                </a:lnTo>
                <a:close/>
              </a:path>
            </a:pathLst>
          </a:custGeom>
          <a:noFill/>
          <a:ln w="28575" cap="rnd" cmpd="sng">
            <a:solidFill>
              <a:srgbClr val="FF0000"/>
            </a:solidFill>
            <a:prstDash val="sysDot"/>
            <a:round/>
            <a:headEnd/>
            <a:tailEnd/>
          </a:ln>
          <a:effectLst/>
        </p:spPr>
        <p:txBody>
          <a:bodyPr/>
          <a:lstStyle/>
          <a:p>
            <a:endParaRPr lang="zh-TW" altLang="en-US"/>
          </a:p>
        </p:txBody>
      </p:sp>
      <p:sp>
        <p:nvSpPr>
          <p:cNvPr id="121862" name="Text Box 6"/>
          <p:cNvSpPr txBox="1">
            <a:spLocks noChangeArrowheads="1"/>
          </p:cNvSpPr>
          <p:nvPr/>
        </p:nvSpPr>
        <p:spPr bwMode="auto">
          <a:xfrm>
            <a:off x="3105150" y="6375400"/>
            <a:ext cx="2762250" cy="366713"/>
          </a:xfrm>
          <a:prstGeom prst="rect">
            <a:avLst/>
          </a:prstGeom>
          <a:noFill/>
          <a:ln w="9525">
            <a:noFill/>
            <a:miter lim="800000"/>
            <a:headEnd/>
            <a:tailEnd/>
          </a:ln>
          <a:effectLst/>
        </p:spPr>
        <p:txBody>
          <a:bodyPr wrap="none">
            <a:spAutoFit/>
          </a:bodyPr>
          <a:lstStyle/>
          <a:p>
            <a:r>
              <a:rPr lang="en-US" altLang="zh-TW" sz="1800" b="0">
                <a:latin typeface="Arial" pitchFamily="34" charset="0"/>
              </a:rPr>
              <a:t>3D</a:t>
            </a:r>
            <a:r>
              <a:rPr lang="zh-TW" altLang="en-US" sz="1800" b="0">
                <a:latin typeface="Arial" pitchFamily="34" charset="0"/>
              </a:rPr>
              <a:t>鳥瞰災後小林聚落位置</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endParaRPr lang="zh-TW" altLang="en-US" smtClean="0"/>
          </a:p>
        </p:txBody>
      </p:sp>
      <p:sp>
        <p:nvSpPr>
          <p:cNvPr id="122883" name="Rectangle 3"/>
          <p:cNvSpPr>
            <a:spLocks noGrp="1" noChangeArrowheads="1"/>
          </p:cNvSpPr>
          <p:nvPr>
            <p:ph type="body" idx="1"/>
          </p:nvPr>
        </p:nvSpPr>
        <p:spPr/>
        <p:txBody>
          <a:bodyPr/>
          <a:lstStyle/>
          <a:p>
            <a:endParaRPr lang="zh-TW" altLang="en-US" smtClean="0"/>
          </a:p>
        </p:txBody>
      </p:sp>
      <p:pic>
        <p:nvPicPr>
          <p:cNvPr id="122884" name="Picture 4" descr="Flood2_Step3"/>
          <p:cNvPicPr>
            <a:picLocks noChangeAspect="1" noChangeArrowheads="1"/>
          </p:cNvPicPr>
          <p:nvPr/>
        </p:nvPicPr>
        <p:blipFill>
          <a:blip r:embed="rId2" cstate="print"/>
          <a:srcRect/>
          <a:stretch>
            <a:fillRect/>
          </a:stretch>
        </p:blipFill>
        <p:spPr bwMode="auto">
          <a:xfrm>
            <a:off x="107950" y="1203325"/>
            <a:ext cx="4392613" cy="4097338"/>
          </a:xfrm>
          <a:prstGeom prst="rect">
            <a:avLst/>
          </a:prstGeom>
          <a:noFill/>
        </p:spPr>
      </p:pic>
      <p:pic>
        <p:nvPicPr>
          <p:cNvPr id="122885" name="Picture 5" descr="Flood2_Step4"/>
          <p:cNvPicPr>
            <a:picLocks noChangeAspect="1" noChangeArrowheads="1"/>
          </p:cNvPicPr>
          <p:nvPr/>
        </p:nvPicPr>
        <p:blipFill>
          <a:blip r:embed="rId3" cstate="print"/>
          <a:srcRect/>
          <a:stretch>
            <a:fillRect/>
          </a:stretch>
        </p:blipFill>
        <p:spPr bwMode="auto">
          <a:xfrm>
            <a:off x="4572000" y="1196975"/>
            <a:ext cx="4392613" cy="4097338"/>
          </a:xfrm>
          <a:prstGeom prst="rect">
            <a:avLst/>
          </a:prstGeom>
          <a:noFill/>
        </p:spPr>
      </p:pic>
      <p:sp>
        <p:nvSpPr>
          <p:cNvPr id="122886" name="Text Box 6"/>
          <p:cNvSpPr txBox="1">
            <a:spLocks noChangeArrowheads="1"/>
          </p:cNvSpPr>
          <p:nvPr/>
        </p:nvSpPr>
        <p:spPr bwMode="auto">
          <a:xfrm>
            <a:off x="1692275" y="6230938"/>
            <a:ext cx="5797550" cy="366712"/>
          </a:xfrm>
          <a:prstGeom prst="rect">
            <a:avLst/>
          </a:prstGeom>
          <a:noFill/>
          <a:ln w="9525">
            <a:noFill/>
            <a:miter lim="800000"/>
            <a:headEnd/>
            <a:tailEnd/>
          </a:ln>
          <a:effectLst/>
        </p:spPr>
        <p:txBody>
          <a:bodyPr wrap="none">
            <a:spAutoFit/>
          </a:bodyPr>
          <a:lstStyle/>
          <a:p>
            <a:r>
              <a:rPr lang="en-US" altLang="zh-TW" sz="1800" b="0">
                <a:latin typeface="Arial" pitchFamily="34" charset="0"/>
              </a:rPr>
              <a:t>3D</a:t>
            </a:r>
            <a:r>
              <a:rPr lang="zh-TW" altLang="en-US" sz="1800" b="0">
                <a:latin typeface="Arial" pitchFamily="34" charset="0"/>
              </a:rPr>
              <a:t>透視圖顯示小林聚落原本在水保局土石流潛勢範圍內 </a:t>
            </a:r>
          </a:p>
        </p:txBody>
      </p:sp>
      <p:sp>
        <p:nvSpPr>
          <p:cNvPr id="122887" name="Text Box 7"/>
          <p:cNvSpPr txBox="1">
            <a:spLocks noChangeArrowheads="1"/>
          </p:cNvSpPr>
          <p:nvPr/>
        </p:nvSpPr>
        <p:spPr bwMode="auto">
          <a:xfrm>
            <a:off x="1692275" y="5300663"/>
            <a:ext cx="641350" cy="366712"/>
          </a:xfrm>
          <a:prstGeom prst="rect">
            <a:avLst/>
          </a:prstGeom>
          <a:noFill/>
          <a:ln w="9525">
            <a:noFill/>
            <a:miter lim="800000"/>
            <a:headEnd/>
            <a:tailEnd/>
          </a:ln>
          <a:effectLst/>
        </p:spPr>
        <p:txBody>
          <a:bodyPr wrap="none">
            <a:spAutoFit/>
          </a:bodyPr>
          <a:lstStyle/>
          <a:p>
            <a:r>
              <a:rPr lang="zh-TW" altLang="en-US" sz="1800" b="0">
                <a:latin typeface="Arial" pitchFamily="34" charset="0"/>
              </a:rPr>
              <a:t>災前</a:t>
            </a:r>
          </a:p>
        </p:txBody>
      </p:sp>
      <p:sp>
        <p:nvSpPr>
          <p:cNvPr id="122888" name="Text Box 8"/>
          <p:cNvSpPr txBox="1">
            <a:spLocks noChangeArrowheads="1"/>
          </p:cNvSpPr>
          <p:nvPr/>
        </p:nvSpPr>
        <p:spPr bwMode="auto">
          <a:xfrm>
            <a:off x="6594475" y="5300663"/>
            <a:ext cx="641350" cy="366712"/>
          </a:xfrm>
          <a:prstGeom prst="rect">
            <a:avLst/>
          </a:prstGeom>
          <a:noFill/>
          <a:ln w="9525">
            <a:noFill/>
            <a:miter lim="800000"/>
            <a:headEnd/>
            <a:tailEnd/>
          </a:ln>
          <a:effectLst/>
        </p:spPr>
        <p:txBody>
          <a:bodyPr wrap="none">
            <a:spAutoFit/>
          </a:bodyPr>
          <a:lstStyle/>
          <a:p>
            <a:r>
              <a:rPr lang="zh-TW" altLang="en-US" sz="1800" b="0">
                <a:latin typeface="Arial" pitchFamily="34" charset="0"/>
              </a:rPr>
              <a:t>災後</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endParaRPr lang="zh-TW" altLang="en-US" smtClean="0"/>
          </a:p>
        </p:txBody>
      </p:sp>
      <p:sp>
        <p:nvSpPr>
          <p:cNvPr id="123907" name="Rectangle 3"/>
          <p:cNvSpPr>
            <a:spLocks noGrp="1" noChangeArrowheads="1"/>
          </p:cNvSpPr>
          <p:nvPr>
            <p:ph type="body" idx="1"/>
          </p:nvPr>
        </p:nvSpPr>
        <p:spPr/>
        <p:txBody>
          <a:bodyPr/>
          <a:lstStyle/>
          <a:p>
            <a:endParaRPr lang="zh-TW" altLang="en-US" smtClean="0"/>
          </a:p>
        </p:txBody>
      </p:sp>
      <p:pic>
        <p:nvPicPr>
          <p:cNvPr id="123908" name="Picture 4" descr="小林到五里埔"/>
          <p:cNvPicPr>
            <a:picLocks noChangeAspect="1" noChangeArrowheads="1"/>
          </p:cNvPicPr>
          <p:nvPr/>
        </p:nvPicPr>
        <p:blipFill>
          <a:blip r:embed="rId2" cstate="print"/>
          <a:srcRect/>
          <a:stretch>
            <a:fillRect/>
          </a:stretch>
        </p:blipFill>
        <p:spPr bwMode="auto">
          <a:xfrm>
            <a:off x="684213" y="260350"/>
            <a:ext cx="7848600" cy="5756275"/>
          </a:xfrm>
          <a:prstGeom prst="rect">
            <a:avLst/>
          </a:prstGeom>
          <a:noFill/>
        </p:spPr>
      </p:pic>
      <p:sp>
        <p:nvSpPr>
          <p:cNvPr id="123909" name="Text Box 5"/>
          <p:cNvSpPr txBox="1">
            <a:spLocks noChangeArrowheads="1"/>
          </p:cNvSpPr>
          <p:nvPr/>
        </p:nvSpPr>
        <p:spPr bwMode="auto">
          <a:xfrm>
            <a:off x="1016000" y="6302375"/>
            <a:ext cx="7613650" cy="366713"/>
          </a:xfrm>
          <a:prstGeom prst="rect">
            <a:avLst/>
          </a:prstGeom>
          <a:noFill/>
          <a:ln w="9525">
            <a:noFill/>
            <a:miter lim="800000"/>
            <a:headEnd/>
            <a:tailEnd/>
          </a:ln>
          <a:effectLst/>
        </p:spPr>
        <p:txBody>
          <a:bodyPr wrap="none">
            <a:spAutoFit/>
          </a:bodyPr>
          <a:lstStyle/>
          <a:p>
            <a:r>
              <a:rPr lang="zh-TW" altLang="en-US" sz="1800" b="0">
                <a:latin typeface="Arial" pitchFamily="34" charset="0"/>
              </a:rPr>
              <a:t>據傳小林聚落擬遷至原址南方</a:t>
            </a:r>
            <a:r>
              <a:rPr lang="en-US" altLang="zh-TW" sz="1800" b="0">
                <a:latin typeface="Arial" pitchFamily="34" charset="0"/>
              </a:rPr>
              <a:t>3</a:t>
            </a:r>
            <a:r>
              <a:rPr lang="zh-TW" altLang="en-US" sz="1800" b="0">
                <a:latin typeface="Arial" pitchFamily="34" charset="0"/>
              </a:rPr>
              <a:t>公里</a:t>
            </a:r>
            <a:r>
              <a:rPr lang="en-US" altLang="zh-TW" sz="1800" b="0">
                <a:latin typeface="Arial" pitchFamily="34" charset="0"/>
              </a:rPr>
              <a:t>(</a:t>
            </a:r>
            <a:r>
              <a:rPr lang="zh-TW" altLang="en-US" sz="1800" b="0">
                <a:latin typeface="Arial" pitchFamily="34" charset="0"/>
              </a:rPr>
              <a:t>同屬甲仙鄉小林村</a:t>
            </a:r>
            <a:r>
              <a:rPr lang="en-US" altLang="zh-TW" sz="1800" b="0">
                <a:latin typeface="Arial" pitchFamily="34" charset="0"/>
              </a:rPr>
              <a:t>)</a:t>
            </a:r>
            <a:r>
              <a:rPr lang="zh-TW" altLang="en-US" sz="1800" b="0">
                <a:latin typeface="Arial" pitchFamily="34" charset="0"/>
              </a:rPr>
              <a:t>處的</a:t>
            </a:r>
            <a:r>
              <a:rPr lang="zh-TW" altLang="en-US" sz="1800" b="0" u="sng">
                <a:latin typeface="Arial" pitchFamily="34" charset="0"/>
              </a:rPr>
              <a:t>五里埔</a:t>
            </a:r>
            <a:r>
              <a:rPr lang="zh-TW" altLang="en-US" sz="1800" b="0">
                <a:latin typeface="Arial" pitchFamily="34" charset="0"/>
              </a:rPr>
              <a:t>河階地 </a:t>
            </a:r>
          </a:p>
        </p:txBody>
      </p:sp>
      <p:sp>
        <p:nvSpPr>
          <p:cNvPr id="123910" name="Text Box 6"/>
          <p:cNvSpPr txBox="1">
            <a:spLocks noChangeArrowheads="1"/>
          </p:cNvSpPr>
          <p:nvPr/>
        </p:nvSpPr>
        <p:spPr bwMode="auto">
          <a:xfrm>
            <a:off x="7019925" y="6021388"/>
            <a:ext cx="1620838" cy="274637"/>
          </a:xfrm>
          <a:prstGeom prst="rect">
            <a:avLst/>
          </a:prstGeom>
          <a:noFill/>
          <a:ln w="9525">
            <a:noFill/>
            <a:miter lim="800000"/>
            <a:headEnd/>
            <a:tailEnd/>
          </a:ln>
          <a:effectLst/>
        </p:spPr>
        <p:txBody>
          <a:bodyPr wrap="none">
            <a:spAutoFit/>
          </a:bodyPr>
          <a:lstStyle/>
          <a:p>
            <a:r>
              <a:rPr lang="zh-TW" altLang="en-US" sz="1200" b="0">
                <a:latin typeface="Arial" pitchFamily="34" charset="0"/>
              </a:rPr>
              <a:t>農航所</a:t>
            </a:r>
            <a:r>
              <a:rPr lang="en-US" altLang="zh-TW" sz="1200" b="0">
                <a:latin typeface="Arial" pitchFamily="34" charset="0"/>
              </a:rPr>
              <a:t>2009/8/21</a:t>
            </a:r>
            <a:r>
              <a:rPr lang="zh-TW" altLang="en-US" sz="1200" b="0">
                <a:latin typeface="Arial" pitchFamily="34" charset="0"/>
              </a:rPr>
              <a:t>拍攝</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endParaRPr lang="zh-TW" altLang="en-US" smtClean="0"/>
          </a:p>
        </p:txBody>
      </p:sp>
      <p:sp>
        <p:nvSpPr>
          <p:cNvPr id="124931" name="Rectangle 3"/>
          <p:cNvSpPr>
            <a:spLocks noGrp="1" noChangeArrowheads="1"/>
          </p:cNvSpPr>
          <p:nvPr>
            <p:ph type="body" idx="1"/>
          </p:nvPr>
        </p:nvSpPr>
        <p:spPr/>
        <p:txBody>
          <a:bodyPr/>
          <a:lstStyle/>
          <a:p>
            <a:endParaRPr lang="zh-TW" altLang="en-US" smtClean="0"/>
          </a:p>
        </p:txBody>
      </p:sp>
      <p:pic>
        <p:nvPicPr>
          <p:cNvPr id="124932" name="Picture 4" descr="小林到五里埔_2"/>
          <p:cNvPicPr>
            <a:picLocks noChangeAspect="1" noChangeArrowheads="1"/>
          </p:cNvPicPr>
          <p:nvPr/>
        </p:nvPicPr>
        <p:blipFill>
          <a:blip r:embed="rId3" cstate="print"/>
          <a:srcRect/>
          <a:stretch>
            <a:fillRect/>
          </a:stretch>
        </p:blipFill>
        <p:spPr bwMode="auto">
          <a:xfrm>
            <a:off x="-34925" y="1293813"/>
            <a:ext cx="9144000" cy="4222750"/>
          </a:xfrm>
          <a:prstGeom prst="rect">
            <a:avLst/>
          </a:prstGeom>
          <a:noFill/>
        </p:spPr>
      </p:pic>
      <p:sp>
        <p:nvSpPr>
          <p:cNvPr id="124933" name="Text Box 5"/>
          <p:cNvSpPr txBox="1">
            <a:spLocks noChangeArrowheads="1"/>
          </p:cNvSpPr>
          <p:nvPr/>
        </p:nvSpPr>
        <p:spPr bwMode="auto">
          <a:xfrm>
            <a:off x="2843213" y="6302375"/>
            <a:ext cx="3676650" cy="366713"/>
          </a:xfrm>
          <a:prstGeom prst="rect">
            <a:avLst/>
          </a:prstGeom>
          <a:noFill/>
          <a:ln w="9525">
            <a:noFill/>
            <a:miter lim="800000"/>
            <a:headEnd/>
            <a:tailEnd/>
          </a:ln>
          <a:effectLst/>
        </p:spPr>
        <p:txBody>
          <a:bodyPr wrap="none">
            <a:spAutoFit/>
          </a:bodyPr>
          <a:lstStyle/>
          <a:p>
            <a:r>
              <a:rPr lang="zh-TW" altLang="en-US" sz="1800" b="0">
                <a:latin typeface="Arial" pitchFamily="34" charset="0"/>
              </a:rPr>
              <a:t>側看小林聚落原址及</a:t>
            </a:r>
            <a:r>
              <a:rPr lang="zh-TW" altLang="en-US" sz="1800" b="0" u="sng">
                <a:latin typeface="Arial" pitchFamily="34" charset="0"/>
              </a:rPr>
              <a:t>五里埔</a:t>
            </a:r>
            <a:r>
              <a:rPr lang="zh-TW" altLang="en-US" sz="1800" b="0">
                <a:latin typeface="Arial" pitchFamily="34" charset="0"/>
              </a:rPr>
              <a:t>河階地 </a:t>
            </a:r>
          </a:p>
        </p:txBody>
      </p:sp>
      <p:sp>
        <p:nvSpPr>
          <p:cNvPr id="124934" name="Text Box 6"/>
          <p:cNvSpPr txBox="1">
            <a:spLocks noChangeArrowheads="1"/>
          </p:cNvSpPr>
          <p:nvPr/>
        </p:nvSpPr>
        <p:spPr bwMode="auto">
          <a:xfrm>
            <a:off x="7308850" y="5592763"/>
            <a:ext cx="1708150" cy="274637"/>
          </a:xfrm>
          <a:prstGeom prst="rect">
            <a:avLst/>
          </a:prstGeom>
          <a:noFill/>
          <a:ln w="9525">
            <a:noFill/>
            <a:miter lim="800000"/>
            <a:headEnd/>
            <a:tailEnd/>
          </a:ln>
          <a:effectLst/>
        </p:spPr>
        <p:txBody>
          <a:bodyPr wrap="none">
            <a:spAutoFit/>
          </a:bodyPr>
          <a:lstStyle/>
          <a:p>
            <a:r>
              <a:rPr lang="zh-TW" altLang="en-US" sz="1200" b="0">
                <a:latin typeface="Arial" pitchFamily="34" charset="0"/>
              </a:rPr>
              <a:t>詮華國土測繪公司提供</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subTitle" idx="1"/>
          </p:nvPr>
        </p:nvSpPr>
        <p:spPr/>
        <p:txBody>
          <a:bodyPr/>
          <a:lstStyle/>
          <a:p>
            <a:endParaRPr lang="zh-TW" altLang="en-US" smtClean="0"/>
          </a:p>
        </p:txBody>
      </p:sp>
      <p:sp>
        <p:nvSpPr>
          <p:cNvPr id="126979" name="Rectangle 3"/>
          <p:cNvSpPr>
            <a:spLocks noChangeArrowheads="1"/>
          </p:cNvSpPr>
          <p:nvPr/>
        </p:nvSpPr>
        <p:spPr bwMode="auto">
          <a:xfrm>
            <a:off x="901700" y="2346325"/>
            <a:ext cx="7772400" cy="1470025"/>
          </a:xfrm>
          <a:prstGeom prst="rect">
            <a:avLst/>
          </a:prstGeom>
          <a:noFill/>
          <a:ln w="9525">
            <a:noFill/>
            <a:miter lim="800000"/>
            <a:headEnd/>
            <a:tailEnd/>
          </a:ln>
          <a:effectLst/>
        </p:spPr>
        <p:txBody>
          <a:bodyPr anchor="ctr"/>
          <a:lstStyle/>
          <a:p>
            <a:pPr algn="ctr" eaLnBrk="0" hangingPunct="0"/>
            <a:r>
              <a:rPr lang="zh-TW" altLang="en-US" sz="3600" dirty="0">
                <a:solidFill>
                  <a:srgbClr val="0000CC"/>
                </a:solidFill>
                <a:ea typeface="標楷體" pitchFamily="65" charset="-120"/>
              </a:rPr>
              <a:t>台東縣知本地區百年環境變遷</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endParaRPr lang="zh-TW" altLang="en-US" smtClean="0"/>
          </a:p>
        </p:txBody>
      </p:sp>
      <p:sp>
        <p:nvSpPr>
          <p:cNvPr id="128003" name="Rectangle 3"/>
          <p:cNvSpPr>
            <a:spLocks noGrp="1" noChangeArrowheads="1"/>
          </p:cNvSpPr>
          <p:nvPr>
            <p:ph type="body" idx="1"/>
          </p:nvPr>
        </p:nvSpPr>
        <p:spPr/>
        <p:txBody>
          <a:bodyPr/>
          <a:lstStyle/>
          <a:p>
            <a:endParaRPr lang="zh-TW" altLang="en-US" smtClean="0"/>
          </a:p>
        </p:txBody>
      </p:sp>
      <p:pic>
        <p:nvPicPr>
          <p:cNvPr id="128004" name="Picture 4" descr="金帥飯店"/>
          <p:cNvPicPr>
            <a:picLocks noChangeAspect="1" noChangeArrowheads="1"/>
          </p:cNvPicPr>
          <p:nvPr/>
        </p:nvPicPr>
        <p:blipFill>
          <a:blip r:embed="rId2" cstate="print"/>
          <a:srcRect/>
          <a:stretch>
            <a:fillRect/>
          </a:stretch>
        </p:blipFill>
        <p:spPr bwMode="auto">
          <a:xfrm>
            <a:off x="828675" y="404813"/>
            <a:ext cx="7488238" cy="5616575"/>
          </a:xfrm>
          <a:prstGeom prst="rect">
            <a:avLst/>
          </a:prstGeom>
          <a:noFill/>
        </p:spPr>
      </p:pic>
      <p:sp>
        <p:nvSpPr>
          <p:cNvPr id="128005" name="Text Box 5"/>
          <p:cNvSpPr txBox="1">
            <a:spLocks noChangeArrowheads="1"/>
          </p:cNvSpPr>
          <p:nvPr/>
        </p:nvSpPr>
        <p:spPr bwMode="auto">
          <a:xfrm>
            <a:off x="1116013" y="6237288"/>
            <a:ext cx="7042150" cy="366712"/>
          </a:xfrm>
          <a:prstGeom prst="rect">
            <a:avLst/>
          </a:prstGeom>
          <a:noFill/>
          <a:ln w="9525">
            <a:noFill/>
            <a:miter lim="800000"/>
            <a:headEnd/>
            <a:tailEnd/>
          </a:ln>
          <a:effectLst/>
        </p:spPr>
        <p:txBody>
          <a:bodyPr wrap="none">
            <a:spAutoFit/>
          </a:bodyPr>
          <a:lstStyle/>
          <a:p>
            <a:r>
              <a:rPr lang="zh-TW" altLang="en-US" sz="1800" b="0">
                <a:latin typeface="Arial" pitchFamily="34" charset="0"/>
              </a:rPr>
              <a:t>莫拉克颱風造成知本溪山洪暴發，沖垮知本金帥飯店及臨溪一排店舖</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endParaRPr lang="zh-TW" altLang="en-US" smtClean="0"/>
          </a:p>
        </p:txBody>
      </p:sp>
      <p:sp>
        <p:nvSpPr>
          <p:cNvPr id="129027" name="Rectangle 3"/>
          <p:cNvSpPr>
            <a:spLocks noGrp="1" noChangeArrowheads="1"/>
          </p:cNvSpPr>
          <p:nvPr>
            <p:ph type="body" idx="1"/>
          </p:nvPr>
        </p:nvSpPr>
        <p:spPr/>
        <p:txBody>
          <a:bodyPr/>
          <a:lstStyle/>
          <a:p>
            <a:endParaRPr lang="zh-TW" altLang="en-US" smtClean="0"/>
          </a:p>
        </p:txBody>
      </p:sp>
      <p:pic>
        <p:nvPicPr>
          <p:cNvPr id="129028" name="Picture 4"/>
          <p:cNvPicPr>
            <a:picLocks noChangeAspect="1" noChangeArrowheads="1"/>
          </p:cNvPicPr>
          <p:nvPr/>
        </p:nvPicPr>
        <p:blipFill>
          <a:blip r:embed="rId2" cstate="print"/>
          <a:srcRect l="2744" t="7990" r="1181" b="7181"/>
          <a:stretch>
            <a:fillRect/>
          </a:stretch>
        </p:blipFill>
        <p:spPr bwMode="auto">
          <a:xfrm>
            <a:off x="250825" y="333375"/>
            <a:ext cx="8785225" cy="5832475"/>
          </a:xfrm>
          <a:prstGeom prst="rect">
            <a:avLst/>
          </a:prstGeom>
          <a:noFill/>
          <a:ln w="9525">
            <a:noFill/>
            <a:miter lim="800000"/>
            <a:headEnd/>
            <a:tailEnd/>
          </a:ln>
          <a:effectLst/>
        </p:spPr>
      </p:pic>
      <p:sp>
        <p:nvSpPr>
          <p:cNvPr id="129029" name="Oval 5"/>
          <p:cNvSpPr>
            <a:spLocks noChangeArrowheads="1"/>
          </p:cNvSpPr>
          <p:nvPr/>
        </p:nvSpPr>
        <p:spPr bwMode="auto">
          <a:xfrm>
            <a:off x="6372225" y="2565400"/>
            <a:ext cx="1152525" cy="1150938"/>
          </a:xfrm>
          <a:prstGeom prst="ellipse">
            <a:avLst/>
          </a:prstGeom>
          <a:noFill/>
          <a:ln w="57150">
            <a:solidFill>
              <a:srgbClr val="FF3300"/>
            </a:solidFill>
            <a:prstDash val="dash"/>
            <a:round/>
            <a:headEnd/>
            <a:tailEnd/>
          </a:ln>
          <a:effectLst/>
        </p:spPr>
        <p:txBody>
          <a:bodyPr wrap="none" anchor="ctr"/>
          <a:lstStyle/>
          <a:p>
            <a:endParaRPr lang="zh-TW" altLang="en-US"/>
          </a:p>
        </p:txBody>
      </p:sp>
      <p:sp>
        <p:nvSpPr>
          <p:cNvPr id="129030" name="Text Box 6"/>
          <p:cNvSpPr txBox="1">
            <a:spLocks noChangeArrowheads="1"/>
          </p:cNvSpPr>
          <p:nvPr/>
        </p:nvSpPr>
        <p:spPr bwMode="auto">
          <a:xfrm>
            <a:off x="971550" y="6308725"/>
            <a:ext cx="7561263" cy="641350"/>
          </a:xfrm>
          <a:prstGeom prst="rect">
            <a:avLst/>
          </a:prstGeom>
          <a:noFill/>
          <a:ln w="9525">
            <a:noFill/>
            <a:miter lim="800000"/>
            <a:headEnd/>
            <a:tailEnd/>
          </a:ln>
          <a:effectLst/>
        </p:spPr>
        <p:txBody>
          <a:bodyPr>
            <a:spAutoFit/>
          </a:bodyPr>
          <a:lstStyle/>
          <a:p>
            <a:r>
              <a:rPr lang="zh-TW" altLang="en-US" sz="1800" b="0">
                <a:latin typeface="Arial" pitchFamily="34" charset="0"/>
              </a:rPr>
              <a:t>倒塌的金帥飯店及商店街恰好位於河流轉彎外側，也就是河流的攻擊側。</a:t>
            </a:r>
            <a:br>
              <a:rPr lang="zh-TW" altLang="en-US" sz="1800" b="0">
                <a:latin typeface="Arial" pitchFamily="34" charset="0"/>
              </a:rPr>
            </a:br>
            <a:endParaRPr lang="zh-TW" altLang="en-US" sz="1800" b="0">
              <a:latin typeface="Arial" pitchFamily="34" charset="0"/>
            </a:endParaRPr>
          </a:p>
        </p:txBody>
      </p:sp>
      <p:sp>
        <p:nvSpPr>
          <p:cNvPr id="129031" name="Line 7"/>
          <p:cNvSpPr>
            <a:spLocks noChangeShapeType="1"/>
          </p:cNvSpPr>
          <p:nvPr/>
        </p:nvSpPr>
        <p:spPr bwMode="auto">
          <a:xfrm>
            <a:off x="3203575" y="2349500"/>
            <a:ext cx="1152525" cy="215900"/>
          </a:xfrm>
          <a:prstGeom prst="line">
            <a:avLst/>
          </a:prstGeom>
          <a:noFill/>
          <a:ln w="38100">
            <a:solidFill>
              <a:schemeClr val="accent2"/>
            </a:solidFill>
            <a:round/>
            <a:headEnd/>
            <a:tailEnd type="triangle" w="med" len="med"/>
          </a:ln>
          <a:effectLst/>
        </p:spPr>
        <p:txBody>
          <a:bodyPr/>
          <a:lstStyle/>
          <a:p>
            <a:endParaRPr lang="zh-TW" altLang="en-US"/>
          </a:p>
        </p:txBody>
      </p:sp>
      <p:sp>
        <p:nvSpPr>
          <p:cNvPr id="129032" name="Text Box 8"/>
          <p:cNvSpPr txBox="1">
            <a:spLocks noChangeArrowheads="1"/>
          </p:cNvSpPr>
          <p:nvPr/>
        </p:nvSpPr>
        <p:spPr bwMode="auto">
          <a:xfrm rot="630483">
            <a:off x="3276600" y="2060575"/>
            <a:ext cx="1073150" cy="304800"/>
          </a:xfrm>
          <a:prstGeom prst="rect">
            <a:avLst/>
          </a:prstGeom>
          <a:noFill/>
          <a:ln w="9525">
            <a:noFill/>
            <a:miter lim="800000"/>
            <a:headEnd/>
            <a:tailEnd/>
          </a:ln>
          <a:effectLst/>
        </p:spPr>
        <p:txBody>
          <a:bodyPr wrap="none">
            <a:spAutoFit/>
          </a:bodyPr>
          <a:lstStyle/>
          <a:p>
            <a:r>
              <a:rPr lang="zh-TW" altLang="en-US" sz="1400" b="0">
                <a:solidFill>
                  <a:schemeClr val="accent2"/>
                </a:solidFill>
                <a:latin typeface="Arial" pitchFamily="34" charset="0"/>
              </a:rPr>
              <a:t>知本溪流向</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endParaRPr lang="zh-TW" altLang="en-US" smtClean="0"/>
          </a:p>
        </p:txBody>
      </p:sp>
      <p:sp>
        <p:nvSpPr>
          <p:cNvPr id="130051" name="Rectangle 3"/>
          <p:cNvSpPr>
            <a:spLocks noGrp="1" noChangeArrowheads="1"/>
          </p:cNvSpPr>
          <p:nvPr>
            <p:ph type="body" idx="1"/>
          </p:nvPr>
        </p:nvSpPr>
        <p:spPr/>
        <p:txBody>
          <a:bodyPr/>
          <a:lstStyle/>
          <a:p>
            <a:endParaRPr lang="zh-TW" altLang="en-US" smtClean="0"/>
          </a:p>
        </p:txBody>
      </p:sp>
      <p:pic>
        <p:nvPicPr>
          <p:cNvPr id="130052" name="Picture 4" descr="金帥飯店_1904"/>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30053" name="Text Box 5"/>
          <p:cNvSpPr txBox="1">
            <a:spLocks noChangeArrowheads="1"/>
          </p:cNvSpPr>
          <p:nvPr/>
        </p:nvSpPr>
        <p:spPr bwMode="auto">
          <a:xfrm>
            <a:off x="1517650" y="6165850"/>
            <a:ext cx="6178550" cy="641350"/>
          </a:xfrm>
          <a:prstGeom prst="rect">
            <a:avLst/>
          </a:prstGeom>
          <a:noFill/>
          <a:ln w="9525">
            <a:noFill/>
            <a:miter lim="800000"/>
            <a:headEnd/>
            <a:tailEnd/>
          </a:ln>
          <a:effectLst/>
        </p:spPr>
        <p:txBody>
          <a:bodyPr wrap="none">
            <a:spAutoFit/>
          </a:bodyPr>
          <a:lstStyle/>
          <a:p>
            <a:pPr algn="ctr"/>
            <a:r>
              <a:rPr lang="zh-TW" altLang="en-US" sz="1800" b="0">
                <a:latin typeface="Arial" pitchFamily="34" charset="0"/>
              </a:rPr>
              <a:t>據</a:t>
            </a:r>
            <a:r>
              <a:rPr lang="en-US" altLang="zh-TW" sz="1800" b="0">
                <a:latin typeface="Arial" pitchFamily="34" charset="0"/>
              </a:rPr>
              <a:t>1904</a:t>
            </a:r>
            <a:r>
              <a:rPr lang="zh-TW" altLang="en-US" sz="1800" b="0">
                <a:latin typeface="Arial" pitchFamily="34" charset="0"/>
              </a:rPr>
              <a:t>年臺灣堡圖所見，當時已有知本溫泉，但無任何開發</a:t>
            </a:r>
          </a:p>
          <a:p>
            <a:pPr algn="ctr"/>
            <a:r>
              <a:rPr lang="zh-TW" altLang="en-US" sz="1800" b="0">
                <a:latin typeface="Arial" pitchFamily="34" charset="0"/>
              </a:rPr>
              <a:t>（本圖因為測繪年代較久遠，與現今位置套疊誤差稍大）</a:t>
            </a:r>
          </a:p>
        </p:txBody>
      </p:sp>
      <p:sp>
        <p:nvSpPr>
          <p:cNvPr id="130054" name="Freeform 6"/>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endParaRPr lang="zh-TW" altLang="en-US" smtClean="0"/>
          </a:p>
        </p:txBody>
      </p:sp>
      <p:sp>
        <p:nvSpPr>
          <p:cNvPr id="131075" name="Rectangle 3"/>
          <p:cNvSpPr>
            <a:spLocks noGrp="1" noChangeArrowheads="1"/>
          </p:cNvSpPr>
          <p:nvPr>
            <p:ph type="body" idx="1"/>
          </p:nvPr>
        </p:nvSpPr>
        <p:spPr/>
        <p:txBody>
          <a:bodyPr/>
          <a:lstStyle/>
          <a:p>
            <a:endParaRPr lang="zh-TW" altLang="en-US" smtClean="0"/>
          </a:p>
        </p:txBody>
      </p:sp>
      <p:pic>
        <p:nvPicPr>
          <p:cNvPr id="131076" name="Picture 4" descr="金帥飯店_1916"/>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31077" name="Text Box 5"/>
          <p:cNvSpPr txBox="1">
            <a:spLocks noChangeArrowheads="1"/>
          </p:cNvSpPr>
          <p:nvPr/>
        </p:nvSpPr>
        <p:spPr bwMode="auto">
          <a:xfrm>
            <a:off x="755650" y="6230938"/>
            <a:ext cx="8070850" cy="366712"/>
          </a:xfrm>
          <a:prstGeom prst="rect">
            <a:avLst/>
          </a:prstGeom>
          <a:noFill/>
          <a:ln w="9525">
            <a:noFill/>
            <a:miter lim="800000"/>
            <a:headEnd/>
            <a:tailEnd/>
          </a:ln>
          <a:effectLst/>
        </p:spPr>
        <p:txBody>
          <a:bodyPr wrap="none">
            <a:spAutoFit/>
          </a:bodyPr>
          <a:lstStyle/>
          <a:p>
            <a:r>
              <a:rPr lang="zh-TW" altLang="en-US" sz="1800" b="0">
                <a:latin typeface="Arial" pitchFamily="34" charset="0"/>
              </a:rPr>
              <a:t>據</a:t>
            </a:r>
            <a:r>
              <a:rPr lang="en-US" altLang="zh-TW" sz="1800" b="0">
                <a:latin typeface="Arial" pitchFamily="34" charset="0"/>
              </a:rPr>
              <a:t>1915</a:t>
            </a:r>
            <a:r>
              <a:rPr lang="zh-TW" altLang="en-US" sz="1800" b="0">
                <a:latin typeface="Arial" pitchFamily="34" charset="0"/>
              </a:rPr>
              <a:t>年代地形圖顯示，知本聚落尚未形成，日後位址在當時</a:t>
            </a:r>
            <a:r>
              <a:rPr lang="zh-TW" altLang="en-US" sz="1800" b="0" i="1" u="sng">
                <a:latin typeface="Arial" pitchFamily="34" charset="0"/>
              </a:rPr>
              <a:t>知本溪</a:t>
            </a:r>
            <a:r>
              <a:rPr lang="zh-TW" altLang="en-US" sz="1800" b="0">
                <a:latin typeface="Arial" pitchFamily="34" charset="0"/>
              </a:rPr>
              <a:t> 的河床中</a:t>
            </a:r>
          </a:p>
        </p:txBody>
      </p:sp>
      <p:sp>
        <p:nvSpPr>
          <p:cNvPr id="131078" name="Freeform 6"/>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endParaRPr lang="zh-TW" altLang="en-US" smtClean="0"/>
          </a:p>
        </p:txBody>
      </p:sp>
      <p:sp>
        <p:nvSpPr>
          <p:cNvPr id="132099" name="Rectangle 3"/>
          <p:cNvSpPr>
            <a:spLocks noGrp="1" noChangeArrowheads="1"/>
          </p:cNvSpPr>
          <p:nvPr>
            <p:ph type="body" idx="1"/>
          </p:nvPr>
        </p:nvSpPr>
        <p:spPr/>
        <p:txBody>
          <a:bodyPr/>
          <a:lstStyle/>
          <a:p>
            <a:endParaRPr lang="zh-TW" altLang="en-US" smtClean="0"/>
          </a:p>
        </p:txBody>
      </p:sp>
      <p:pic>
        <p:nvPicPr>
          <p:cNvPr id="132100" name="Picture 4" descr="金帥飯店_1948"/>
          <p:cNvPicPr>
            <a:picLocks noChangeAspect="1" noChangeArrowheads="1"/>
          </p:cNvPicPr>
          <p:nvPr/>
        </p:nvPicPr>
        <p:blipFill>
          <a:blip r:embed="rId3" cstate="print"/>
          <a:srcRect/>
          <a:stretch>
            <a:fillRect/>
          </a:stretch>
        </p:blipFill>
        <p:spPr bwMode="auto">
          <a:xfrm>
            <a:off x="757238" y="692150"/>
            <a:ext cx="8135937" cy="5273675"/>
          </a:xfrm>
          <a:prstGeom prst="rect">
            <a:avLst/>
          </a:prstGeom>
          <a:noFill/>
        </p:spPr>
      </p:pic>
      <p:sp>
        <p:nvSpPr>
          <p:cNvPr id="132101" name="Text Box 5"/>
          <p:cNvSpPr txBox="1">
            <a:spLocks noChangeArrowheads="1"/>
          </p:cNvSpPr>
          <p:nvPr/>
        </p:nvSpPr>
        <p:spPr bwMode="auto">
          <a:xfrm>
            <a:off x="539750" y="6184900"/>
            <a:ext cx="9301163" cy="641350"/>
          </a:xfrm>
          <a:prstGeom prst="rect">
            <a:avLst/>
          </a:prstGeom>
          <a:noFill/>
          <a:ln w="9525">
            <a:noFill/>
            <a:miter lim="800000"/>
            <a:headEnd/>
            <a:tailEnd/>
          </a:ln>
          <a:effectLst/>
        </p:spPr>
        <p:txBody>
          <a:bodyPr>
            <a:spAutoFit/>
          </a:bodyPr>
          <a:lstStyle/>
          <a:p>
            <a:r>
              <a:rPr lang="zh-TW" altLang="en-US" sz="1800" b="0">
                <a:latin typeface="Arial" pitchFamily="34" charset="0"/>
              </a:rPr>
              <a:t>據</a:t>
            </a:r>
            <a:r>
              <a:rPr lang="en-US" altLang="zh-TW" sz="1800" b="0">
                <a:latin typeface="Arial" pitchFamily="34" charset="0"/>
              </a:rPr>
              <a:t>1948</a:t>
            </a:r>
            <a:r>
              <a:rPr lang="zh-TW" altLang="en-US" sz="1800" b="0">
                <a:latin typeface="Arial" pitchFamily="34" charset="0"/>
              </a:rPr>
              <a:t>年航照顯示，知本溪北側有開發，南側日後的知本聚落全在行水區中。</a:t>
            </a:r>
          </a:p>
          <a:p>
            <a:endParaRPr lang="zh-TW" altLang="en-US" sz="1800" b="0">
              <a:latin typeface="Arial" pitchFamily="34" charset="0"/>
            </a:endParaRPr>
          </a:p>
        </p:txBody>
      </p:sp>
      <p:sp>
        <p:nvSpPr>
          <p:cNvPr id="132102" name="Freeform 6"/>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endParaRPr lang="zh-TW" altLang="en-US" smtClean="0"/>
          </a:p>
        </p:txBody>
      </p:sp>
      <p:sp>
        <p:nvSpPr>
          <p:cNvPr id="134147" name="Rectangle 3"/>
          <p:cNvSpPr>
            <a:spLocks noGrp="1" noChangeArrowheads="1"/>
          </p:cNvSpPr>
          <p:nvPr>
            <p:ph type="body" idx="1"/>
          </p:nvPr>
        </p:nvSpPr>
        <p:spPr/>
        <p:txBody>
          <a:bodyPr/>
          <a:lstStyle/>
          <a:p>
            <a:endParaRPr lang="zh-TW" altLang="en-US" smtClean="0"/>
          </a:p>
        </p:txBody>
      </p:sp>
      <p:pic>
        <p:nvPicPr>
          <p:cNvPr id="134148" name="Picture 4" descr="金帥飯店_1975"/>
          <p:cNvPicPr>
            <a:picLocks noChangeAspect="1" noChangeArrowheads="1"/>
          </p:cNvPicPr>
          <p:nvPr/>
        </p:nvPicPr>
        <p:blipFill>
          <a:blip r:embed="rId3" cstate="print"/>
          <a:srcRect/>
          <a:stretch>
            <a:fillRect/>
          </a:stretch>
        </p:blipFill>
        <p:spPr bwMode="auto">
          <a:xfrm>
            <a:off x="684213" y="765175"/>
            <a:ext cx="7775575" cy="5114925"/>
          </a:xfrm>
          <a:prstGeom prst="rect">
            <a:avLst/>
          </a:prstGeom>
          <a:noFill/>
        </p:spPr>
      </p:pic>
      <p:sp>
        <p:nvSpPr>
          <p:cNvPr id="134149" name="Freeform 5"/>
          <p:cNvSpPr>
            <a:spLocks/>
          </p:cNvSpPr>
          <p:nvPr/>
        </p:nvSpPr>
        <p:spPr bwMode="auto">
          <a:xfrm>
            <a:off x="4140200" y="3644900"/>
            <a:ext cx="1944688" cy="576263"/>
          </a:xfrm>
          <a:custGeom>
            <a:avLst/>
            <a:gdLst/>
            <a:ahLst/>
            <a:cxnLst>
              <a:cxn ang="0">
                <a:pos x="136" y="227"/>
              </a:cxn>
              <a:cxn ang="0">
                <a:pos x="227" y="318"/>
              </a:cxn>
              <a:cxn ang="0">
                <a:pos x="317" y="318"/>
              </a:cxn>
              <a:cxn ang="0">
                <a:pos x="408" y="318"/>
              </a:cxn>
              <a:cxn ang="0">
                <a:pos x="499" y="363"/>
              </a:cxn>
              <a:cxn ang="0">
                <a:pos x="680" y="363"/>
              </a:cxn>
              <a:cxn ang="0">
                <a:pos x="726" y="318"/>
              </a:cxn>
              <a:cxn ang="0">
                <a:pos x="771" y="272"/>
              </a:cxn>
              <a:cxn ang="0">
                <a:pos x="816" y="272"/>
              </a:cxn>
              <a:cxn ang="0">
                <a:pos x="907" y="318"/>
              </a:cxn>
              <a:cxn ang="0">
                <a:pos x="952" y="318"/>
              </a:cxn>
              <a:cxn ang="0">
                <a:pos x="1088" y="272"/>
              </a:cxn>
              <a:cxn ang="0">
                <a:pos x="1134" y="182"/>
              </a:cxn>
              <a:cxn ang="0">
                <a:pos x="1179" y="91"/>
              </a:cxn>
              <a:cxn ang="0">
                <a:pos x="1225" y="45"/>
              </a:cxn>
              <a:cxn ang="0">
                <a:pos x="1134" y="91"/>
              </a:cxn>
              <a:cxn ang="0">
                <a:pos x="998" y="91"/>
              </a:cxn>
              <a:cxn ang="0">
                <a:pos x="907" y="91"/>
              </a:cxn>
              <a:cxn ang="0">
                <a:pos x="499" y="45"/>
              </a:cxn>
              <a:cxn ang="0">
                <a:pos x="227" y="0"/>
              </a:cxn>
              <a:cxn ang="0">
                <a:pos x="181" y="0"/>
              </a:cxn>
              <a:cxn ang="0">
                <a:pos x="136" y="91"/>
              </a:cxn>
              <a:cxn ang="0">
                <a:pos x="45" y="91"/>
              </a:cxn>
              <a:cxn ang="0">
                <a:pos x="0" y="136"/>
              </a:cxn>
              <a:cxn ang="0">
                <a:pos x="0" y="227"/>
              </a:cxn>
              <a:cxn ang="0">
                <a:pos x="0" y="272"/>
              </a:cxn>
              <a:cxn ang="0">
                <a:pos x="45" y="318"/>
              </a:cxn>
              <a:cxn ang="0">
                <a:pos x="91" y="318"/>
              </a:cxn>
              <a:cxn ang="0">
                <a:pos x="91" y="272"/>
              </a:cxn>
              <a:cxn ang="0">
                <a:pos x="136" y="227"/>
              </a:cxn>
            </a:cxnLst>
            <a:rect l="0" t="0" r="r" b="b"/>
            <a:pathLst>
              <a:path w="1225" h="363">
                <a:moveTo>
                  <a:pt x="136" y="227"/>
                </a:moveTo>
                <a:lnTo>
                  <a:pt x="227" y="318"/>
                </a:lnTo>
                <a:lnTo>
                  <a:pt x="317" y="318"/>
                </a:lnTo>
                <a:lnTo>
                  <a:pt x="408" y="318"/>
                </a:lnTo>
                <a:lnTo>
                  <a:pt x="499" y="363"/>
                </a:lnTo>
                <a:lnTo>
                  <a:pt x="680" y="363"/>
                </a:lnTo>
                <a:lnTo>
                  <a:pt x="726" y="318"/>
                </a:lnTo>
                <a:lnTo>
                  <a:pt x="771" y="272"/>
                </a:lnTo>
                <a:lnTo>
                  <a:pt x="816" y="272"/>
                </a:lnTo>
                <a:lnTo>
                  <a:pt x="907" y="318"/>
                </a:lnTo>
                <a:lnTo>
                  <a:pt x="952" y="318"/>
                </a:lnTo>
                <a:lnTo>
                  <a:pt x="1088" y="272"/>
                </a:lnTo>
                <a:lnTo>
                  <a:pt x="1134" y="182"/>
                </a:lnTo>
                <a:lnTo>
                  <a:pt x="1179" y="91"/>
                </a:lnTo>
                <a:lnTo>
                  <a:pt x="1225" y="45"/>
                </a:lnTo>
                <a:lnTo>
                  <a:pt x="1134" y="91"/>
                </a:lnTo>
                <a:lnTo>
                  <a:pt x="998" y="91"/>
                </a:lnTo>
                <a:lnTo>
                  <a:pt x="907" y="91"/>
                </a:lnTo>
                <a:lnTo>
                  <a:pt x="499" y="45"/>
                </a:lnTo>
                <a:lnTo>
                  <a:pt x="227" y="0"/>
                </a:lnTo>
                <a:lnTo>
                  <a:pt x="181" y="0"/>
                </a:lnTo>
                <a:lnTo>
                  <a:pt x="136" y="91"/>
                </a:lnTo>
                <a:lnTo>
                  <a:pt x="45" y="91"/>
                </a:lnTo>
                <a:lnTo>
                  <a:pt x="0" y="136"/>
                </a:lnTo>
                <a:lnTo>
                  <a:pt x="0" y="227"/>
                </a:lnTo>
                <a:lnTo>
                  <a:pt x="0" y="272"/>
                </a:lnTo>
                <a:lnTo>
                  <a:pt x="45" y="318"/>
                </a:lnTo>
                <a:lnTo>
                  <a:pt x="91" y="318"/>
                </a:lnTo>
                <a:lnTo>
                  <a:pt x="91" y="272"/>
                </a:lnTo>
                <a:lnTo>
                  <a:pt x="136" y="227"/>
                </a:lnTo>
                <a:close/>
              </a:path>
            </a:pathLst>
          </a:custGeom>
          <a:noFill/>
          <a:ln w="9525">
            <a:solidFill>
              <a:srgbClr val="FF3300"/>
            </a:solidFill>
            <a:round/>
            <a:headEnd/>
            <a:tailEnd/>
          </a:ln>
          <a:effectLst/>
        </p:spPr>
        <p:txBody>
          <a:bodyPr/>
          <a:lstStyle/>
          <a:p>
            <a:endParaRPr lang="zh-TW" altLang="en-US"/>
          </a:p>
        </p:txBody>
      </p:sp>
      <p:sp>
        <p:nvSpPr>
          <p:cNvPr id="134150" name="Text Box 6"/>
          <p:cNvSpPr txBox="1">
            <a:spLocks noChangeArrowheads="1"/>
          </p:cNvSpPr>
          <p:nvPr/>
        </p:nvSpPr>
        <p:spPr bwMode="auto">
          <a:xfrm>
            <a:off x="1138238" y="6100763"/>
            <a:ext cx="7321550" cy="641350"/>
          </a:xfrm>
          <a:prstGeom prst="rect">
            <a:avLst/>
          </a:prstGeom>
          <a:noFill/>
          <a:ln w="9525">
            <a:noFill/>
            <a:miter lim="800000"/>
            <a:headEnd/>
            <a:tailEnd/>
          </a:ln>
          <a:effectLst/>
        </p:spPr>
        <p:txBody>
          <a:bodyPr wrap="none">
            <a:spAutoFit/>
          </a:bodyPr>
          <a:lstStyle/>
          <a:p>
            <a:r>
              <a:rPr lang="zh-TW" altLang="en-US" sz="1800" b="0">
                <a:latin typeface="Arial" pitchFamily="34" charset="0"/>
              </a:rPr>
              <a:t>據</a:t>
            </a:r>
            <a:r>
              <a:rPr lang="en-US" altLang="zh-TW" sz="1800" b="0">
                <a:latin typeface="Arial" pitchFamily="34" charset="0"/>
              </a:rPr>
              <a:t>1975</a:t>
            </a:r>
            <a:r>
              <a:rPr lang="zh-TW" altLang="en-US" sz="1800" b="0">
                <a:latin typeface="Arial" pitchFamily="34" charset="0"/>
              </a:rPr>
              <a:t>年航照顯示，沿河知本溫泉區已相當發展、山坡地也密集開發。</a:t>
            </a:r>
          </a:p>
          <a:p>
            <a:r>
              <a:rPr lang="zh-TW" altLang="en-US" sz="1800" b="0">
                <a:latin typeface="Arial" pitchFamily="34" charset="0"/>
              </a:rPr>
              <a:t>由於遭受</a:t>
            </a:r>
            <a:r>
              <a:rPr lang="en-US" altLang="zh-TW" sz="1800" b="0">
                <a:latin typeface="Arial" pitchFamily="34" charset="0"/>
              </a:rPr>
              <a:t>1973</a:t>
            </a:r>
            <a:r>
              <a:rPr lang="zh-TW" altLang="en-US" sz="1800" b="0">
                <a:latin typeface="Arial" pitchFamily="34" charset="0"/>
              </a:rPr>
              <a:t>年娜拉颱風侵襲，當地曾有部份建築遭沖毀。</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endParaRPr lang="zh-TW" altLang="en-US" smtClean="0"/>
          </a:p>
        </p:txBody>
      </p:sp>
      <p:sp>
        <p:nvSpPr>
          <p:cNvPr id="136195" name="Rectangle 3"/>
          <p:cNvSpPr>
            <a:spLocks noGrp="1" noChangeArrowheads="1"/>
          </p:cNvSpPr>
          <p:nvPr>
            <p:ph type="body" idx="1"/>
          </p:nvPr>
        </p:nvSpPr>
        <p:spPr/>
        <p:txBody>
          <a:bodyPr/>
          <a:lstStyle/>
          <a:p>
            <a:endParaRPr lang="zh-TW" altLang="en-US" smtClean="0"/>
          </a:p>
        </p:txBody>
      </p:sp>
      <p:pic>
        <p:nvPicPr>
          <p:cNvPr id="136196" name="Picture 4" descr="金帥飯店_1990"/>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36197" name="Text Box 5"/>
          <p:cNvSpPr txBox="1">
            <a:spLocks noChangeArrowheads="1"/>
          </p:cNvSpPr>
          <p:nvPr/>
        </p:nvSpPr>
        <p:spPr bwMode="auto">
          <a:xfrm>
            <a:off x="250825" y="6157913"/>
            <a:ext cx="8982075" cy="366712"/>
          </a:xfrm>
          <a:prstGeom prst="rect">
            <a:avLst/>
          </a:prstGeom>
          <a:noFill/>
          <a:ln w="9525">
            <a:noFill/>
            <a:miter lim="800000"/>
            <a:headEnd/>
            <a:tailEnd/>
          </a:ln>
          <a:effectLst/>
        </p:spPr>
        <p:txBody>
          <a:bodyPr>
            <a:spAutoFit/>
          </a:bodyPr>
          <a:lstStyle/>
          <a:p>
            <a:r>
              <a:rPr lang="en-US" altLang="zh-TW" sz="1800" b="0">
                <a:latin typeface="Arial" pitchFamily="34" charset="0"/>
              </a:rPr>
              <a:t>1990</a:t>
            </a:r>
            <a:r>
              <a:rPr lang="zh-TW" altLang="en-US" sz="1800" b="0">
                <a:latin typeface="Arial" pitchFamily="34" charset="0"/>
              </a:rPr>
              <a:t>年代相片基本圖顯示，知本溫泉區東側（近知本溫泉橋）的建築設施續有顯著增加</a:t>
            </a:r>
          </a:p>
        </p:txBody>
      </p:sp>
      <p:sp>
        <p:nvSpPr>
          <p:cNvPr id="136198" name="Freeform 6"/>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endParaRPr lang="zh-TW" altLang="en-US" smtClean="0"/>
          </a:p>
        </p:txBody>
      </p:sp>
      <p:sp>
        <p:nvSpPr>
          <p:cNvPr id="137219" name="Rectangle 3"/>
          <p:cNvSpPr>
            <a:spLocks noGrp="1" noChangeArrowheads="1"/>
          </p:cNvSpPr>
          <p:nvPr>
            <p:ph type="body" idx="1"/>
          </p:nvPr>
        </p:nvSpPr>
        <p:spPr/>
        <p:txBody>
          <a:bodyPr/>
          <a:lstStyle/>
          <a:p>
            <a:endParaRPr lang="zh-TW" altLang="en-US" smtClean="0"/>
          </a:p>
        </p:txBody>
      </p:sp>
      <p:pic>
        <p:nvPicPr>
          <p:cNvPr id="137220" name="Picture 4" descr="金帥飯店_2001"/>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37221" name="Text Box 5"/>
          <p:cNvSpPr txBox="1">
            <a:spLocks noChangeArrowheads="1"/>
          </p:cNvSpPr>
          <p:nvPr/>
        </p:nvSpPr>
        <p:spPr bwMode="auto">
          <a:xfrm>
            <a:off x="1619250" y="6230938"/>
            <a:ext cx="6429375" cy="366712"/>
          </a:xfrm>
          <a:prstGeom prst="rect">
            <a:avLst/>
          </a:prstGeom>
          <a:noFill/>
          <a:ln w="9525">
            <a:noFill/>
            <a:miter lim="800000"/>
            <a:headEnd/>
            <a:tailEnd/>
          </a:ln>
          <a:effectLst/>
        </p:spPr>
        <p:txBody>
          <a:bodyPr>
            <a:spAutoFit/>
          </a:bodyPr>
          <a:lstStyle/>
          <a:p>
            <a:r>
              <a:rPr lang="en-US" altLang="zh-TW" sz="1800" b="0">
                <a:latin typeface="Arial" pitchFamily="34" charset="0"/>
              </a:rPr>
              <a:t>2001</a:t>
            </a:r>
            <a:r>
              <a:rPr lang="zh-TW" altLang="en-US" sz="1800" b="0">
                <a:latin typeface="Arial" pitchFamily="34" charset="0"/>
              </a:rPr>
              <a:t>年地形圖顯示，知本聚落所在去河岸尚有一段距離</a:t>
            </a:r>
          </a:p>
        </p:txBody>
      </p:sp>
      <p:sp>
        <p:nvSpPr>
          <p:cNvPr id="137222" name="Freeform 6"/>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endParaRPr lang="zh-TW" altLang="en-US" smtClean="0"/>
          </a:p>
        </p:txBody>
      </p:sp>
      <p:sp>
        <p:nvSpPr>
          <p:cNvPr id="138243" name="Rectangle 3"/>
          <p:cNvSpPr>
            <a:spLocks noGrp="1" noChangeArrowheads="1"/>
          </p:cNvSpPr>
          <p:nvPr>
            <p:ph type="body" idx="1"/>
          </p:nvPr>
        </p:nvSpPr>
        <p:spPr/>
        <p:txBody>
          <a:bodyPr/>
          <a:lstStyle/>
          <a:p>
            <a:endParaRPr lang="zh-TW" altLang="en-US" smtClean="0"/>
          </a:p>
        </p:txBody>
      </p:sp>
      <p:pic>
        <p:nvPicPr>
          <p:cNvPr id="138244" name="Picture 4" descr="金帥飯店_2006"/>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38245" name="Text Box 5"/>
          <p:cNvSpPr txBox="1">
            <a:spLocks noChangeArrowheads="1"/>
          </p:cNvSpPr>
          <p:nvPr/>
        </p:nvSpPr>
        <p:spPr bwMode="auto">
          <a:xfrm>
            <a:off x="1692275" y="6165850"/>
            <a:ext cx="6203950" cy="366713"/>
          </a:xfrm>
          <a:prstGeom prst="rect">
            <a:avLst/>
          </a:prstGeom>
          <a:noFill/>
          <a:ln w="9525">
            <a:noFill/>
            <a:miter lim="800000"/>
            <a:headEnd/>
            <a:tailEnd/>
          </a:ln>
          <a:effectLst/>
        </p:spPr>
        <p:txBody>
          <a:bodyPr wrap="none">
            <a:spAutoFit/>
          </a:bodyPr>
          <a:lstStyle/>
          <a:p>
            <a:r>
              <a:rPr lang="en-US" altLang="zh-TW" sz="1800" b="0">
                <a:latin typeface="Arial" pitchFamily="34" charset="0"/>
              </a:rPr>
              <a:t>2006</a:t>
            </a:r>
            <a:r>
              <a:rPr lang="zh-TW" altLang="en-US" sz="1800" b="0">
                <a:latin typeface="Arial" pitchFamily="34" charset="0"/>
              </a:rPr>
              <a:t>年衛星影像顯示，知本金帥飯店災前離河道有</a:t>
            </a:r>
            <a:r>
              <a:rPr lang="en-US" altLang="zh-TW" sz="1800" b="0">
                <a:latin typeface="Arial" pitchFamily="34" charset="0"/>
              </a:rPr>
              <a:t>10</a:t>
            </a:r>
            <a:r>
              <a:rPr lang="zh-TW" altLang="en-US" sz="1800" b="0">
                <a:latin typeface="Arial" pitchFamily="34" charset="0"/>
              </a:rPr>
              <a:t>多公尺</a:t>
            </a:r>
          </a:p>
        </p:txBody>
      </p:sp>
      <p:sp>
        <p:nvSpPr>
          <p:cNvPr id="138246" name="Freeform 6"/>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endParaRPr lang="zh-TW" altLang="en-US" smtClean="0"/>
          </a:p>
        </p:txBody>
      </p:sp>
      <p:sp>
        <p:nvSpPr>
          <p:cNvPr id="139267" name="Rectangle 3"/>
          <p:cNvSpPr>
            <a:spLocks noGrp="1" noChangeArrowheads="1"/>
          </p:cNvSpPr>
          <p:nvPr>
            <p:ph type="body" idx="1"/>
          </p:nvPr>
        </p:nvSpPr>
        <p:spPr/>
        <p:txBody>
          <a:bodyPr/>
          <a:lstStyle/>
          <a:p>
            <a:endParaRPr lang="zh-TW" altLang="en-US" smtClean="0"/>
          </a:p>
        </p:txBody>
      </p:sp>
      <p:pic>
        <p:nvPicPr>
          <p:cNvPr id="139268" name="Picture 4" descr="金帥飯店_20090814"/>
          <p:cNvPicPr>
            <a:picLocks noChangeAspect="1" noChangeArrowheads="1"/>
          </p:cNvPicPr>
          <p:nvPr/>
        </p:nvPicPr>
        <p:blipFill>
          <a:blip r:embed="rId2" cstate="print"/>
          <a:srcRect/>
          <a:stretch>
            <a:fillRect/>
          </a:stretch>
        </p:blipFill>
        <p:spPr bwMode="auto">
          <a:xfrm>
            <a:off x="666750" y="1038225"/>
            <a:ext cx="7808913" cy="4781550"/>
          </a:xfrm>
          <a:prstGeom prst="rect">
            <a:avLst/>
          </a:prstGeom>
          <a:noFill/>
        </p:spPr>
      </p:pic>
      <p:sp>
        <p:nvSpPr>
          <p:cNvPr id="139269" name="Text Box 5"/>
          <p:cNvSpPr txBox="1">
            <a:spLocks noChangeArrowheads="1"/>
          </p:cNvSpPr>
          <p:nvPr/>
        </p:nvSpPr>
        <p:spPr bwMode="auto">
          <a:xfrm>
            <a:off x="755650" y="6184900"/>
            <a:ext cx="8113713" cy="366713"/>
          </a:xfrm>
          <a:prstGeom prst="rect">
            <a:avLst/>
          </a:prstGeom>
          <a:noFill/>
          <a:ln w="9525">
            <a:noFill/>
            <a:miter lim="800000"/>
            <a:headEnd/>
            <a:tailEnd/>
          </a:ln>
          <a:effectLst/>
        </p:spPr>
        <p:txBody>
          <a:bodyPr>
            <a:spAutoFit/>
          </a:bodyPr>
          <a:lstStyle/>
          <a:p>
            <a:r>
              <a:rPr lang="zh-TW" altLang="en-US" sz="1800" b="0">
                <a:latin typeface="Arial" pitchFamily="34" charset="0"/>
              </a:rPr>
              <a:t>據</a:t>
            </a:r>
            <a:r>
              <a:rPr lang="en-US" altLang="zh-TW" sz="1800" b="0">
                <a:latin typeface="Arial" pitchFamily="34" charset="0"/>
              </a:rPr>
              <a:t>2009</a:t>
            </a:r>
            <a:r>
              <a:rPr lang="zh-TW" altLang="en-US" sz="1800" b="0">
                <a:latin typeface="Arial" pitchFamily="34" charset="0"/>
              </a:rPr>
              <a:t>年災後航照影像顯示，知本金帥飯店倒塌，原址回歸知本溪河床中</a:t>
            </a:r>
          </a:p>
        </p:txBody>
      </p:sp>
      <p:sp>
        <p:nvSpPr>
          <p:cNvPr id="139270" name="Text Box 6"/>
          <p:cNvSpPr txBox="1">
            <a:spLocks noChangeArrowheads="1"/>
          </p:cNvSpPr>
          <p:nvPr/>
        </p:nvSpPr>
        <p:spPr bwMode="auto">
          <a:xfrm>
            <a:off x="6877050" y="5876925"/>
            <a:ext cx="1620838" cy="274638"/>
          </a:xfrm>
          <a:prstGeom prst="rect">
            <a:avLst/>
          </a:prstGeom>
          <a:noFill/>
          <a:ln w="9525">
            <a:noFill/>
            <a:miter lim="800000"/>
            <a:headEnd/>
            <a:tailEnd/>
          </a:ln>
          <a:effectLst/>
        </p:spPr>
        <p:txBody>
          <a:bodyPr wrap="none">
            <a:spAutoFit/>
          </a:bodyPr>
          <a:lstStyle/>
          <a:p>
            <a:r>
              <a:rPr lang="zh-TW" altLang="en-US" sz="1200" b="0">
                <a:latin typeface="Arial" pitchFamily="34" charset="0"/>
              </a:rPr>
              <a:t>農航所</a:t>
            </a:r>
            <a:r>
              <a:rPr lang="en-US" altLang="zh-TW" sz="1200" b="0">
                <a:latin typeface="Arial" pitchFamily="34" charset="0"/>
              </a:rPr>
              <a:t>2009/8/14</a:t>
            </a:r>
            <a:r>
              <a:rPr lang="zh-TW" altLang="en-US" sz="1200" b="0">
                <a:latin typeface="Arial" pitchFamily="34" charset="0"/>
              </a:rPr>
              <a:t>拍攝</a:t>
            </a:r>
          </a:p>
        </p:txBody>
      </p:sp>
      <p:sp>
        <p:nvSpPr>
          <p:cNvPr id="139271" name="Freeform 7"/>
          <p:cNvSpPr>
            <a:spLocks/>
          </p:cNvSpPr>
          <p:nvPr/>
        </p:nvSpPr>
        <p:spPr bwMode="auto">
          <a:xfrm>
            <a:off x="4140200" y="3644900"/>
            <a:ext cx="1871663" cy="576263"/>
          </a:xfrm>
          <a:custGeom>
            <a:avLst/>
            <a:gdLst/>
            <a:ahLst/>
            <a:cxnLst>
              <a:cxn ang="0">
                <a:pos x="1179" y="91"/>
              </a:cxn>
              <a:cxn ang="0">
                <a:pos x="1134" y="136"/>
              </a:cxn>
              <a:cxn ang="0">
                <a:pos x="1134" y="182"/>
              </a:cxn>
              <a:cxn ang="0">
                <a:pos x="1088" y="227"/>
              </a:cxn>
              <a:cxn ang="0">
                <a:pos x="998" y="272"/>
              </a:cxn>
              <a:cxn ang="0">
                <a:pos x="907" y="318"/>
              </a:cxn>
              <a:cxn ang="0">
                <a:pos x="862" y="272"/>
              </a:cxn>
              <a:cxn ang="0">
                <a:pos x="771" y="318"/>
              </a:cxn>
              <a:cxn ang="0">
                <a:pos x="726" y="318"/>
              </a:cxn>
              <a:cxn ang="0">
                <a:pos x="680" y="363"/>
              </a:cxn>
              <a:cxn ang="0">
                <a:pos x="363" y="318"/>
              </a:cxn>
              <a:cxn ang="0">
                <a:pos x="227" y="318"/>
              </a:cxn>
              <a:cxn ang="0">
                <a:pos x="181" y="272"/>
              </a:cxn>
              <a:cxn ang="0">
                <a:pos x="136" y="227"/>
              </a:cxn>
              <a:cxn ang="0">
                <a:pos x="91" y="227"/>
              </a:cxn>
              <a:cxn ang="0">
                <a:pos x="91" y="318"/>
              </a:cxn>
              <a:cxn ang="0">
                <a:pos x="0" y="318"/>
              </a:cxn>
              <a:cxn ang="0">
                <a:pos x="0" y="227"/>
              </a:cxn>
              <a:cxn ang="0">
                <a:pos x="0" y="136"/>
              </a:cxn>
              <a:cxn ang="0">
                <a:pos x="45" y="91"/>
              </a:cxn>
              <a:cxn ang="0">
                <a:pos x="136" y="91"/>
              </a:cxn>
              <a:cxn ang="0">
                <a:pos x="136" y="45"/>
              </a:cxn>
              <a:cxn ang="0">
                <a:pos x="181" y="0"/>
              </a:cxn>
              <a:cxn ang="0">
                <a:pos x="453" y="45"/>
              </a:cxn>
              <a:cxn ang="0">
                <a:pos x="635" y="91"/>
              </a:cxn>
              <a:cxn ang="0">
                <a:pos x="862" y="136"/>
              </a:cxn>
              <a:cxn ang="0">
                <a:pos x="952" y="136"/>
              </a:cxn>
              <a:cxn ang="0">
                <a:pos x="998" y="136"/>
              </a:cxn>
              <a:cxn ang="0">
                <a:pos x="1088" y="91"/>
              </a:cxn>
              <a:cxn ang="0">
                <a:pos x="1088" y="45"/>
              </a:cxn>
              <a:cxn ang="0">
                <a:pos x="1134" y="45"/>
              </a:cxn>
              <a:cxn ang="0">
                <a:pos x="1179" y="91"/>
              </a:cxn>
            </a:cxnLst>
            <a:rect l="0" t="0" r="r" b="b"/>
            <a:pathLst>
              <a:path w="1179" h="363">
                <a:moveTo>
                  <a:pt x="1179" y="91"/>
                </a:moveTo>
                <a:lnTo>
                  <a:pt x="1134" y="136"/>
                </a:lnTo>
                <a:lnTo>
                  <a:pt x="1134" y="182"/>
                </a:lnTo>
                <a:lnTo>
                  <a:pt x="1088" y="227"/>
                </a:lnTo>
                <a:lnTo>
                  <a:pt x="998" y="272"/>
                </a:lnTo>
                <a:lnTo>
                  <a:pt x="907" y="318"/>
                </a:lnTo>
                <a:lnTo>
                  <a:pt x="862" y="272"/>
                </a:lnTo>
                <a:lnTo>
                  <a:pt x="771" y="318"/>
                </a:lnTo>
                <a:lnTo>
                  <a:pt x="726" y="318"/>
                </a:lnTo>
                <a:lnTo>
                  <a:pt x="680" y="363"/>
                </a:lnTo>
                <a:lnTo>
                  <a:pt x="363" y="318"/>
                </a:lnTo>
                <a:lnTo>
                  <a:pt x="227" y="318"/>
                </a:lnTo>
                <a:lnTo>
                  <a:pt x="181" y="272"/>
                </a:lnTo>
                <a:lnTo>
                  <a:pt x="136" y="227"/>
                </a:lnTo>
                <a:lnTo>
                  <a:pt x="91" y="227"/>
                </a:lnTo>
                <a:lnTo>
                  <a:pt x="91" y="318"/>
                </a:lnTo>
                <a:lnTo>
                  <a:pt x="0" y="318"/>
                </a:lnTo>
                <a:lnTo>
                  <a:pt x="0" y="227"/>
                </a:lnTo>
                <a:lnTo>
                  <a:pt x="0" y="136"/>
                </a:lnTo>
                <a:lnTo>
                  <a:pt x="45" y="91"/>
                </a:lnTo>
                <a:lnTo>
                  <a:pt x="136" y="91"/>
                </a:lnTo>
                <a:lnTo>
                  <a:pt x="136" y="45"/>
                </a:lnTo>
                <a:lnTo>
                  <a:pt x="181" y="0"/>
                </a:lnTo>
                <a:lnTo>
                  <a:pt x="453" y="45"/>
                </a:lnTo>
                <a:lnTo>
                  <a:pt x="635" y="91"/>
                </a:lnTo>
                <a:lnTo>
                  <a:pt x="862" y="136"/>
                </a:lnTo>
                <a:lnTo>
                  <a:pt x="952" y="136"/>
                </a:lnTo>
                <a:lnTo>
                  <a:pt x="998" y="136"/>
                </a:lnTo>
                <a:lnTo>
                  <a:pt x="1088" y="91"/>
                </a:lnTo>
                <a:lnTo>
                  <a:pt x="1088" y="45"/>
                </a:lnTo>
                <a:lnTo>
                  <a:pt x="1134" y="45"/>
                </a:lnTo>
                <a:lnTo>
                  <a:pt x="1179" y="91"/>
                </a:lnTo>
                <a:close/>
              </a:path>
            </a:pathLst>
          </a:custGeom>
          <a:noFill/>
          <a:ln w="9525">
            <a:solidFill>
              <a:srgbClr val="FF3300"/>
            </a:solidFill>
            <a:round/>
            <a:headEnd/>
            <a:tailEnd/>
          </a:ln>
          <a:effectLst/>
        </p:spPr>
        <p:txBody>
          <a:bodyPr/>
          <a:lstStyle/>
          <a:p>
            <a:endParaRPr lang="zh-TW" altLang="en-US"/>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467544" y="2708920"/>
            <a:ext cx="8229600" cy="3273227"/>
          </a:xfrm>
        </p:spPr>
        <p:txBody>
          <a:bodyPr/>
          <a:lstStyle/>
          <a:p>
            <a:pPr algn="ctr">
              <a:buNone/>
            </a:pPr>
            <a:r>
              <a:rPr lang="zh-TW" altLang="en-US" kern="1200" dirty="0" smtClean="0">
                <a:solidFill>
                  <a:srgbClr val="0000CC"/>
                </a:solidFill>
                <a:latin typeface="Times New Roman" pitchFamily="18" charset="0"/>
                <a:ea typeface="標楷體" pitchFamily="65" charset="-120"/>
              </a:rPr>
              <a:t>利用衛星及空拍影像查看日本強震前後變化</a:t>
            </a:r>
          </a:p>
          <a:p>
            <a:endParaRPr lang="zh-TW" altLang="en-US"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8786" name="Picture 2" descr="http://gis.rchss.sinica.edu.tw/google/wp-content/uploads/2011/03/2011-03-14_123129.jpg"/>
          <p:cNvPicPr>
            <a:picLocks noChangeAspect="1" noChangeArrowheads="1"/>
          </p:cNvPicPr>
          <p:nvPr/>
        </p:nvPicPr>
        <p:blipFill>
          <a:blip r:embed="rId2" cstate="print"/>
          <a:srcRect t="12396"/>
          <a:stretch>
            <a:fillRect/>
          </a:stretch>
        </p:blipFill>
        <p:spPr bwMode="auto">
          <a:xfrm>
            <a:off x="1403648" y="404664"/>
            <a:ext cx="6768752" cy="5754053"/>
          </a:xfrm>
          <a:prstGeom prst="rect">
            <a:avLst/>
          </a:prstGeom>
          <a:noFill/>
        </p:spPr>
      </p:pic>
      <p:sp>
        <p:nvSpPr>
          <p:cNvPr id="5" name="文字方塊 4"/>
          <p:cNvSpPr txBox="1"/>
          <p:nvPr/>
        </p:nvSpPr>
        <p:spPr>
          <a:xfrm>
            <a:off x="1953190" y="6165304"/>
            <a:ext cx="5787162" cy="1015663"/>
          </a:xfrm>
          <a:prstGeom prst="rect">
            <a:avLst/>
          </a:prstGeom>
          <a:noFill/>
        </p:spPr>
        <p:txBody>
          <a:bodyPr wrap="none" rtlCol="0">
            <a:spAutoFit/>
          </a:bodyPr>
          <a:lstStyle/>
          <a:p>
            <a:pPr algn="ctr"/>
            <a:r>
              <a:rPr lang="zh-TW" altLang="en-US" sz="2000" dirty="0" smtClean="0"/>
              <a:t>成功大學全球觀測與資料分析中心</a:t>
            </a:r>
            <a:endParaRPr lang="en-US" altLang="zh-TW" sz="2000" dirty="0" smtClean="0"/>
          </a:p>
          <a:p>
            <a:pPr algn="ctr"/>
            <a:r>
              <a:rPr lang="en-US" altLang="zh-TW" sz="2000" dirty="0" smtClean="0">
                <a:hlinkClick r:id="rId3"/>
              </a:rPr>
              <a:t>http://gemdas.earth.ncku.edu.tw/Japan/Japan.aspx</a:t>
            </a:r>
            <a:endParaRPr lang="en-US" altLang="zh-TW" sz="2000" dirty="0" smtClean="0"/>
          </a:p>
          <a:p>
            <a:pPr algn="ctr"/>
            <a:endParaRPr lang="zh-TW" altLang="en-US" sz="2000"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5" name="文字方塊 4"/>
          <p:cNvSpPr txBox="1"/>
          <p:nvPr/>
        </p:nvSpPr>
        <p:spPr>
          <a:xfrm>
            <a:off x="899592" y="5949280"/>
            <a:ext cx="7856253" cy="707886"/>
          </a:xfrm>
          <a:prstGeom prst="rect">
            <a:avLst/>
          </a:prstGeom>
          <a:noFill/>
        </p:spPr>
        <p:txBody>
          <a:bodyPr wrap="none" rtlCol="0">
            <a:spAutoFit/>
          </a:bodyPr>
          <a:lstStyle/>
          <a:p>
            <a:pPr algn="ctr"/>
            <a:r>
              <a:rPr lang="en-US" altLang="zh-TW" sz="2000" dirty="0" smtClean="0"/>
              <a:t>ABC NEWS</a:t>
            </a:r>
          </a:p>
          <a:p>
            <a:pPr algn="ctr"/>
            <a:r>
              <a:rPr lang="en-US" altLang="zh-TW" sz="2000" dirty="0" smtClean="0"/>
              <a:t>(</a:t>
            </a:r>
            <a:r>
              <a:rPr lang="en-US" altLang="zh-TW" sz="2000" dirty="0" smtClean="0">
                <a:hlinkClick r:id="rId2"/>
              </a:rPr>
              <a:t>http://www.abc.net.au/news/events/japan-quake-2011/beforeafter.htm</a:t>
            </a:r>
            <a:endParaRPr lang="zh-TW" altLang="en-US" sz="2000" dirty="0"/>
          </a:p>
        </p:txBody>
      </p:sp>
      <p:pic>
        <p:nvPicPr>
          <p:cNvPr id="167938" name="Picture 2" descr="http://gis.rchss.sinica.edu.tw/google/wp-content/uploads/2011/03/2011-03-14_135521.jpg"/>
          <p:cNvPicPr>
            <a:picLocks noChangeAspect="1" noChangeArrowheads="1"/>
          </p:cNvPicPr>
          <p:nvPr/>
        </p:nvPicPr>
        <p:blipFill>
          <a:blip r:embed="rId3" cstate="print"/>
          <a:srcRect/>
          <a:stretch>
            <a:fillRect/>
          </a:stretch>
        </p:blipFill>
        <p:spPr bwMode="auto">
          <a:xfrm>
            <a:off x="2051720" y="0"/>
            <a:ext cx="4971964" cy="2852936"/>
          </a:xfrm>
          <a:prstGeom prst="rect">
            <a:avLst/>
          </a:prstGeom>
          <a:noFill/>
        </p:spPr>
      </p:pic>
      <p:pic>
        <p:nvPicPr>
          <p:cNvPr id="167940" name="Picture 4" descr="http://gis.rchss.sinica.edu.tw/google/wp-content/uploads/2011/03/2011-03-14_135533.jpg"/>
          <p:cNvPicPr>
            <a:picLocks noChangeAspect="1" noChangeArrowheads="1"/>
          </p:cNvPicPr>
          <p:nvPr/>
        </p:nvPicPr>
        <p:blipFill>
          <a:blip r:embed="rId4" cstate="print"/>
          <a:srcRect/>
          <a:stretch>
            <a:fillRect/>
          </a:stretch>
        </p:blipFill>
        <p:spPr bwMode="auto">
          <a:xfrm>
            <a:off x="2051720" y="3068960"/>
            <a:ext cx="4917096" cy="2808311"/>
          </a:xfrm>
          <a:prstGeom prst="rect">
            <a:avLst/>
          </a:prstGeom>
          <a:noFill/>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168962" name="Picture 2" descr="http://gis.rchss.sinica.edu.tw/google/wp-content/uploads/2011/03/2011-03-21_095402.jpg"/>
          <p:cNvPicPr>
            <a:picLocks noChangeAspect="1" noChangeArrowheads="1"/>
          </p:cNvPicPr>
          <p:nvPr/>
        </p:nvPicPr>
        <p:blipFill>
          <a:blip r:embed="rId2" cstate="print"/>
          <a:srcRect/>
          <a:stretch>
            <a:fillRect/>
          </a:stretch>
        </p:blipFill>
        <p:spPr bwMode="auto">
          <a:xfrm>
            <a:off x="1331640" y="1052736"/>
            <a:ext cx="6296025" cy="4591051"/>
          </a:xfrm>
          <a:prstGeom prst="rect">
            <a:avLst/>
          </a:prstGeom>
          <a:noFill/>
        </p:spPr>
      </p:pic>
      <p:sp>
        <p:nvSpPr>
          <p:cNvPr id="5" name="矩形 4"/>
          <p:cNvSpPr/>
          <p:nvPr/>
        </p:nvSpPr>
        <p:spPr>
          <a:xfrm>
            <a:off x="611560" y="5877272"/>
            <a:ext cx="7992888" cy="769441"/>
          </a:xfrm>
          <a:prstGeom prst="rect">
            <a:avLst/>
          </a:prstGeom>
        </p:spPr>
        <p:txBody>
          <a:bodyPr wrap="square">
            <a:spAutoFit/>
          </a:bodyPr>
          <a:lstStyle/>
          <a:p>
            <a:pPr algn="ctr"/>
            <a:r>
              <a:rPr lang="en-US" altLang="zh-TW" dirty="0" err="1" smtClean="0"/>
              <a:t>erdas</a:t>
            </a:r>
            <a:r>
              <a:rPr lang="zh-TW" altLang="en-US" dirty="0" smtClean="0"/>
              <a:t>公司 </a:t>
            </a:r>
            <a:r>
              <a:rPr lang="en-US" altLang="zh-TW" sz="2000" dirty="0" smtClean="0">
                <a:hlinkClick r:id="rId3"/>
              </a:rPr>
              <a:t>http://demo.erdas.com.au/WebExamples/IWS/jquery/swipe/japan.html</a:t>
            </a:r>
            <a:endParaRPr lang="zh-TW" altLang="en-US"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9986" name="Picture 2" descr="http://gis.rchss.sinica.edu.tw/google/wp-content/uploads/2011/03/2011-03-16_143842.jpg"/>
          <p:cNvPicPr>
            <a:picLocks noChangeAspect="1" noChangeArrowheads="1"/>
          </p:cNvPicPr>
          <p:nvPr/>
        </p:nvPicPr>
        <p:blipFill>
          <a:blip r:embed="rId2" cstate="print"/>
          <a:srcRect/>
          <a:stretch>
            <a:fillRect/>
          </a:stretch>
        </p:blipFill>
        <p:spPr bwMode="auto">
          <a:xfrm>
            <a:off x="1619672" y="332656"/>
            <a:ext cx="6240692" cy="5760640"/>
          </a:xfrm>
          <a:prstGeom prst="rect">
            <a:avLst/>
          </a:prstGeom>
          <a:noFill/>
        </p:spPr>
      </p:pic>
      <p:sp>
        <p:nvSpPr>
          <p:cNvPr id="5" name="文字方塊 4"/>
          <p:cNvSpPr txBox="1"/>
          <p:nvPr/>
        </p:nvSpPr>
        <p:spPr>
          <a:xfrm>
            <a:off x="528991" y="6119336"/>
            <a:ext cx="8571769" cy="738664"/>
          </a:xfrm>
          <a:prstGeom prst="rect">
            <a:avLst/>
          </a:prstGeom>
          <a:noFill/>
        </p:spPr>
        <p:txBody>
          <a:bodyPr wrap="none" rtlCol="0">
            <a:spAutoFit/>
          </a:bodyPr>
          <a:lstStyle/>
          <a:p>
            <a:pPr algn="ctr"/>
            <a:r>
              <a:rPr lang="en-US" altLang="zh-TW" dirty="0" smtClean="0"/>
              <a:t>ESRI</a:t>
            </a:r>
            <a:r>
              <a:rPr lang="zh-TW" altLang="en-US" dirty="0" smtClean="0"/>
              <a:t>公司</a:t>
            </a:r>
            <a:endParaRPr lang="en-US" altLang="zh-TW" dirty="0" smtClean="0"/>
          </a:p>
          <a:p>
            <a:pPr algn="ctr"/>
            <a:r>
              <a:rPr lang="en-US" altLang="zh-TW" sz="1800" dirty="0" smtClean="0">
                <a:hlinkClick r:id="rId3"/>
              </a:rPr>
              <a:t>http://www.esri.com/services/disaster-response/japan-earthquake-tsunami-2011-map/</a:t>
            </a:r>
            <a:endParaRPr lang="zh-TW" altLang="en-US" sz="1800"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1010" name="Picture 2"/>
          <p:cNvPicPr>
            <a:picLocks noChangeAspect="1" noChangeArrowheads="1"/>
          </p:cNvPicPr>
          <p:nvPr/>
        </p:nvPicPr>
        <p:blipFill>
          <a:blip r:embed="rId2" cstate="print"/>
          <a:srcRect/>
          <a:stretch>
            <a:fillRect/>
          </a:stretch>
        </p:blipFill>
        <p:spPr bwMode="auto">
          <a:xfrm>
            <a:off x="1403648" y="260648"/>
            <a:ext cx="6768752" cy="5733256"/>
          </a:xfrm>
          <a:prstGeom prst="rect">
            <a:avLst/>
          </a:prstGeom>
          <a:noFill/>
          <a:ln w="9525">
            <a:noFill/>
            <a:miter lim="800000"/>
            <a:headEnd/>
            <a:tailEnd/>
          </a:ln>
        </p:spPr>
      </p:pic>
      <p:sp>
        <p:nvSpPr>
          <p:cNvPr id="5" name="文字方塊 4"/>
          <p:cNvSpPr txBox="1"/>
          <p:nvPr/>
        </p:nvSpPr>
        <p:spPr>
          <a:xfrm>
            <a:off x="29930" y="6027003"/>
            <a:ext cx="9150582" cy="830997"/>
          </a:xfrm>
          <a:prstGeom prst="rect">
            <a:avLst/>
          </a:prstGeom>
          <a:noFill/>
        </p:spPr>
        <p:txBody>
          <a:bodyPr wrap="none" rtlCol="0">
            <a:spAutoFit/>
          </a:bodyPr>
          <a:lstStyle/>
          <a:p>
            <a:pPr algn="ctr"/>
            <a:r>
              <a:rPr lang="ja-JP" altLang="en-US" dirty="0" smtClean="0"/>
              <a:t>アジア航測株式会社</a:t>
            </a:r>
            <a:endParaRPr lang="en-US" altLang="ja-JP" dirty="0" smtClean="0"/>
          </a:p>
          <a:p>
            <a:pPr algn="ctr"/>
            <a:r>
              <a:rPr lang="en-US" altLang="zh-TW" dirty="0" smtClean="0">
                <a:hlinkClick r:id="rId3"/>
              </a:rPr>
              <a:t>http://www.ajiko.co.jp/bousai/touhoku2011/touhoku.htm#110316_01</a:t>
            </a:r>
            <a:endParaRPr lang="zh-TW" altLang="en-US"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文字方塊 2"/>
          <p:cNvSpPr txBox="1"/>
          <p:nvPr/>
        </p:nvSpPr>
        <p:spPr>
          <a:xfrm>
            <a:off x="1619672" y="6027003"/>
            <a:ext cx="6876241" cy="830997"/>
          </a:xfrm>
          <a:prstGeom prst="rect">
            <a:avLst/>
          </a:prstGeom>
          <a:noFill/>
        </p:spPr>
        <p:txBody>
          <a:bodyPr wrap="none" rtlCol="0">
            <a:spAutoFit/>
          </a:bodyPr>
          <a:lstStyle/>
          <a:p>
            <a:r>
              <a:rPr lang="en-US" altLang="zh-TW" dirty="0" smtClean="0">
                <a:hlinkClick r:id="rId3"/>
              </a:rPr>
              <a:t>http://www.youtube.com/watch?v=BqPdLK8G32A</a:t>
            </a:r>
            <a:endParaRPr lang="en-US" altLang="zh-TW" dirty="0" smtClean="0"/>
          </a:p>
          <a:p>
            <a:r>
              <a:rPr lang="en-US" altLang="zh-TW" u="sng" dirty="0"/>
              <a:t>http://www.youtube.com/watch?v=_TX52YUZirg</a:t>
            </a:r>
            <a:endParaRPr lang="zh-TW" altLang="en-US" dirty="0"/>
          </a:p>
        </p:txBody>
      </p:sp>
      <p:pic>
        <p:nvPicPr>
          <p:cNvPr id="172034" name="Picture 2"/>
          <p:cNvPicPr>
            <a:picLocks noChangeAspect="1" noChangeArrowheads="1"/>
          </p:cNvPicPr>
          <p:nvPr/>
        </p:nvPicPr>
        <p:blipFill>
          <a:blip r:embed="rId4" cstate="print"/>
          <a:srcRect/>
          <a:stretch>
            <a:fillRect/>
          </a:stretch>
        </p:blipFill>
        <p:spPr bwMode="auto">
          <a:xfrm>
            <a:off x="1259632" y="980728"/>
            <a:ext cx="7232702" cy="4968552"/>
          </a:xfrm>
          <a:prstGeom prst="rect">
            <a:avLst/>
          </a:prstGeom>
          <a:noFill/>
          <a:ln w="9525">
            <a:noFill/>
            <a:miter lim="800000"/>
            <a:headEnd/>
            <a:tailEnd/>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p:cNvSpPr>
            <a:spLocks noGrp="1" noChangeArrowheads="1"/>
          </p:cNvSpPr>
          <p:nvPr>
            <p:ph type="sldNum" sz="quarter" idx="12"/>
          </p:nvPr>
        </p:nvSpPr>
        <p:spPr>
          <a:xfrm>
            <a:off x="457200" y="6245225"/>
            <a:ext cx="2133600" cy="476250"/>
          </a:xfrm>
          <a:noFill/>
        </p:spPr>
        <p:txBody>
          <a:bodyPr/>
          <a:lstStyle/>
          <a:p>
            <a:pPr algn="l"/>
            <a:fld id="{2C06F1C4-CFE4-4370-A5B1-7A7DCF3DFFB5}" type="slidenum">
              <a:rPr lang="zh-TW" altLang="en-US" smtClean="0">
                <a:latin typeface="Arial" pitchFamily="34" charset="0"/>
              </a:rPr>
              <a:pPr algn="l"/>
              <a:t>99</a:t>
            </a:fld>
            <a:endParaRPr lang="en-US" altLang="zh-TW" smtClean="0">
              <a:latin typeface="Arial" pitchFamily="34" charset="0"/>
            </a:endParaRPr>
          </a:p>
        </p:txBody>
      </p:sp>
      <p:sp>
        <p:nvSpPr>
          <p:cNvPr id="55299" name="Rectangle 2"/>
          <p:cNvSpPr>
            <a:spLocks noGrp="1" noChangeArrowheads="1"/>
          </p:cNvSpPr>
          <p:nvPr>
            <p:ph type="title"/>
          </p:nvPr>
        </p:nvSpPr>
        <p:spPr>
          <a:xfrm>
            <a:off x="663575" y="476672"/>
            <a:ext cx="8229600" cy="710778"/>
          </a:xfrm>
        </p:spPr>
        <p:txBody>
          <a:bodyPr/>
          <a:lstStyle/>
          <a:p>
            <a:pPr eaLnBrk="1" hangingPunct="1"/>
            <a:r>
              <a:rPr lang="zh-TW" altLang="en-US" sz="4000" dirty="0" smtClean="0"/>
              <a:t>結語</a:t>
            </a:r>
          </a:p>
        </p:txBody>
      </p:sp>
      <p:sp>
        <p:nvSpPr>
          <p:cNvPr id="55300" name="Rectangle 3"/>
          <p:cNvSpPr>
            <a:spLocks noGrp="1" noChangeArrowheads="1"/>
          </p:cNvSpPr>
          <p:nvPr>
            <p:ph type="body" idx="1"/>
          </p:nvPr>
        </p:nvSpPr>
        <p:spPr>
          <a:xfrm>
            <a:off x="395536" y="1484784"/>
            <a:ext cx="8532812" cy="4967287"/>
          </a:xfrm>
        </p:spPr>
        <p:txBody>
          <a:bodyPr/>
          <a:lstStyle/>
          <a:p>
            <a:pPr marL="571500" indent="-571500" eaLnBrk="1" hangingPunct="1">
              <a:buNone/>
            </a:pPr>
            <a:r>
              <a:rPr lang="en-US" altLang="zh-TW" dirty="0" smtClean="0"/>
              <a:t>	</a:t>
            </a:r>
            <a:r>
              <a:rPr lang="zh-TW" altLang="en-US" dirty="0" smtClean="0"/>
              <a:t>研究團隊持續進行地圖與遙測影像資料庫的收集與建檔工作外，並結合</a:t>
            </a:r>
            <a:r>
              <a:rPr lang="en-US" altLang="zh-TW" dirty="0" smtClean="0"/>
              <a:t>GIS</a:t>
            </a:r>
            <a:r>
              <a:rPr lang="zh-TW" altLang="en-US" dirty="0" smtClean="0"/>
              <a:t>加值運用：</a:t>
            </a:r>
          </a:p>
          <a:p>
            <a:pPr marL="571500" indent="-571500" eaLnBrk="1" hangingPunct="1"/>
            <a:endParaRPr lang="zh-TW" altLang="en-US" dirty="0" smtClean="0"/>
          </a:p>
          <a:p>
            <a:pPr marL="571500" indent="-571500" eaLnBrk="1" hangingPunct="1">
              <a:buFont typeface="Wingdings" pitchFamily="2" charset="2"/>
              <a:buNone/>
            </a:pPr>
            <a:r>
              <a:rPr lang="zh-TW" altLang="en-US" dirty="0" smtClean="0"/>
              <a:t>	</a:t>
            </a:r>
            <a:r>
              <a:rPr lang="en-US" altLang="zh-TW" dirty="0" smtClean="0"/>
              <a:t>1.</a:t>
            </a:r>
            <a:r>
              <a:rPr lang="zh-TW" altLang="en-US" dirty="0" smtClean="0"/>
              <a:t>測繪技術演進存證、提供各式研究素材</a:t>
            </a:r>
            <a:endParaRPr lang="en-US" altLang="zh-TW" dirty="0" smtClean="0"/>
          </a:p>
          <a:p>
            <a:pPr marL="571500" indent="-571500" eaLnBrk="1" hangingPunct="1">
              <a:buFontTx/>
              <a:buNone/>
            </a:pPr>
            <a:r>
              <a:rPr lang="zh-TW" altLang="en-US" dirty="0" smtClean="0"/>
              <a:t>	</a:t>
            </a:r>
            <a:r>
              <a:rPr lang="en-US" altLang="zh-TW" dirty="0" smtClean="0"/>
              <a:t>2.</a:t>
            </a:r>
            <a:r>
              <a:rPr lang="zh-TW" altLang="en-US" dirty="0" smtClean="0"/>
              <a:t>保障人民權益、釐清房屋、土地產權爭議	</a:t>
            </a:r>
          </a:p>
          <a:p>
            <a:pPr marL="571500" indent="-571500" eaLnBrk="1" hangingPunct="1">
              <a:buFontTx/>
              <a:buNone/>
            </a:pPr>
            <a:r>
              <a:rPr lang="zh-TW" altLang="en-US" dirty="0" smtClean="0"/>
              <a:t>	</a:t>
            </a:r>
            <a:r>
              <a:rPr lang="en-US" altLang="zh-TW" dirty="0" smtClean="0"/>
              <a:t>3.</a:t>
            </a:r>
            <a:r>
              <a:rPr lang="zh-TW" altLang="en-US" dirty="0" smtClean="0"/>
              <a:t>典藏人文社會及自然環境變遷資訊</a:t>
            </a:r>
            <a:endParaRPr lang="en-US" altLang="zh-TW" dirty="0" smtClean="0"/>
          </a:p>
          <a:p>
            <a:pPr marL="571500" indent="-571500" eaLnBrk="1" hangingPunct="1">
              <a:buFontTx/>
              <a:buNone/>
            </a:pPr>
            <a:r>
              <a:rPr lang="zh-TW" altLang="en-US" dirty="0" smtClean="0"/>
              <a:t>	</a:t>
            </a:r>
            <a:r>
              <a:rPr lang="en-US" altLang="zh-TW" dirty="0" smtClean="0"/>
              <a:t>4.</a:t>
            </a:r>
            <a:r>
              <a:rPr lang="zh-TW" altLang="en-US" dirty="0" smtClean="0"/>
              <a:t>提供多時期空間資訊防救災分析決策之用</a:t>
            </a:r>
          </a:p>
          <a:p>
            <a:pPr marL="571500" indent="-571500" eaLnBrk="1" hangingPunct="1">
              <a:buFont typeface="Wingdings" pitchFamily="2" charset="2"/>
              <a:buNone/>
            </a:pPr>
            <a:endParaRPr lang="zh-TW" altLang="en-US" dirty="0" smtClean="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A0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orts_light">
  <a:themeElements>
    <a:clrScheme name="dorts_ligh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orts_light">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2400" b="1"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2400" b="1"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orts_ligh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orts_ligh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orts_ligh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orts_ligh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orts_ligh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orts_ligh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orts_ligh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K:\doc\dorts_light.pot</Template>
  <TotalTime>1503</TotalTime>
  <Words>4759</Words>
  <Application>Microsoft Office PowerPoint</Application>
  <PresentationFormat>如螢幕大小 (4:3)</PresentationFormat>
  <Paragraphs>407</Paragraphs>
  <Slides>100</Slides>
  <Notes>45</Notes>
  <HiddenSlides>0</HiddenSlides>
  <MMClips>0</MMClips>
  <ScaleCrop>false</ScaleCrop>
  <HeadingPairs>
    <vt:vector size="4" baseType="variant">
      <vt:variant>
        <vt:lpstr>佈景主題</vt:lpstr>
      </vt:variant>
      <vt:variant>
        <vt:i4>1</vt:i4>
      </vt:variant>
      <vt:variant>
        <vt:lpstr>投影片標題</vt:lpstr>
      </vt:variant>
      <vt:variant>
        <vt:i4>100</vt:i4>
      </vt:variant>
    </vt:vector>
  </HeadingPairs>
  <TitlesOfParts>
    <vt:vector size="101" baseType="lpstr">
      <vt:lpstr>dorts_light</vt:lpstr>
      <vt:lpstr>投影片 1</vt:lpstr>
      <vt:lpstr>投影片 2</vt:lpstr>
      <vt:lpstr>投影片 3</vt:lpstr>
      <vt:lpstr>數位典藏與數位學習國家型科技計畫</vt:lpstr>
      <vt:lpstr>投影片 5</vt:lpstr>
      <vt:lpstr>投影片 6</vt:lpstr>
      <vt:lpstr>投影片 7</vt:lpstr>
      <vt:lpstr>地理資訊數位典藏相關計畫</vt:lpstr>
      <vt:lpstr>地理資訊數位典藏相關計畫</vt:lpstr>
      <vt:lpstr>投影片 10</vt:lpstr>
      <vt:lpstr>地圖與遙測影像數位典藏計畫</vt:lpstr>
      <vt:lpstr>地圖數位典藏整合查詢系統</vt:lpstr>
      <vt:lpstr>投影片 13</vt:lpstr>
      <vt:lpstr>投影片 14</vt:lpstr>
      <vt:lpstr>投影片 15</vt:lpstr>
      <vt:lpstr>臺灣文史資源(空間圖資)海外徵集與國際合作計畫</vt:lpstr>
      <vt:lpstr>美國國會圖書館典藏地圖查詢系統 </vt:lpstr>
      <vt:lpstr>投影片 18</vt:lpstr>
      <vt:lpstr>投影片 19</vt:lpstr>
      <vt:lpstr>投影片 20</vt:lpstr>
      <vt:lpstr>美國國家檔案館典藏舊航照</vt:lpstr>
      <vt:lpstr>美國國家檔案館馬里蘭分館</vt:lpstr>
      <vt:lpstr>投影片 23</vt:lpstr>
      <vt:lpstr>美國國家檔案館典藏臺灣舊航空照片查詢系統(1/4) </vt:lpstr>
      <vt:lpstr>美國國家檔案館典藏臺灣舊航空照片查詢系統(2/4) </vt:lpstr>
      <vt:lpstr>美國國家檔案館典藏臺灣舊航空照片查詢系統(3/4) </vt:lpstr>
      <vt:lpstr>美國國家檔案館典藏臺灣舊航空照片查詢系統(4/4) </vt:lpstr>
      <vt:lpstr>圖片說明</vt:lpstr>
      <vt:lpstr>投影片 29</vt:lpstr>
      <vt:lpstr>1944~1945年美軍繪製台灣城市地圖 </vt:lpstr>
      <vt:lpstr>投影片 31</vt:lpstr>
      <vt:lpstr>地景變遷研究-以高雄港形車站為例</vt:lpstr>
      <vt:lpstr>地景變遷研究</vt:lpstr>
      <vt:lpstr>台灣各時期航照</vt:lpstr>
      <vt:lpstr>投影片 35</vt:lpstr>
      <vt:lpstr>臺灣Corona衛星影像查詢系統 </vt:lpstr>
      <vt:lpstr>投影片 37</vt:lpstr>
      <vt:lpstr>投影片 38</vt:lpstr>
      <vt:lpstr>美國空軍歷史研究部典藏二戰時期台灣資料</vt:lpstr>
      <vt:lpstr>美國空軍歷史研究部典藏二戰時期台灣資料</vt:lpstr>
      <vt:lpstr>投影片 41</vt:lpstr>
      <vt:lpstr>投影片 42</vt:lpstr>
      <vt:lpstr>投影片 43</vt:lpstr>
      <vt:lpstr>投影片 44</vt:lpstr>
      <vt:lpstr>投影片 45</vt:lpstr>
      <vt:lpstr>投影片 46</vt:lpstr>
      <vt:lpstr>台灣百年歷史地圖</vt:lpstr>
      <vt:lpstr>中央研究院院史照片系統</vt:lpstr>
      <vt:lpstr>1945 London in Google Earth</vt:lpstr>
      <vt:lpstr>宜蘭農田水利會歷史圖資空間查詢系統</vt:lpstr>
      <vt:lpstr>結合宜蘭圳道基本歷史沿革資料</vt:lpstr>
      <vt:lpstr>整合舊地籍圖</vt:lpstr>
      <vt:lpstr>舊地圖與舊航照市政上的應用</vt:lpstr>
      <vt:lpstr>國有財產局</vt:lpstr>
      <vt:lpstr>國有財產局</vt:lpstr>
      <vt:lpstr>建築管理處</vt:lpstr>
      <vt:lpstr>文化局、都市計畫委員會</vt:lpstr>
      <vt:lpstr>臺北市政府工務局</vt:lpstr>
      <vt:lpstr>檔案應用：基本原則</vt:lpstr>
      <vt:lpstr>投影片 60</vt:lpstr>
      <vt:lpstr>漢珍數位圖書：台灣百年寫真/GIS資料庫</vt:lpstr>
      <vt:lpstr>投影片 62</vt:lpstr>
      <vt:lpstr>投影片 63</vt:lpstr>
      <vt:lpstr>Historypin http://www.historypin.com/</vt:lpstr>
      <vt:lpstr>LookBackMaps  http://www.lookbackmaps.net/  </vt:lpstr>
      <vt:lpstr>SepiaTown  http://www.sepiatown.com/</vt:lpstr>
      <vt:lpstr>舊地圖與舊航照在防災上的應用</vt:lpstr>
      <vt:lpstr>高雄縣甲仙鄉小林村百年環境變遷</vt:lpstr>
      <vt:lpstr>投影片 69</vt:lpstr>
      <vt:lpstr>投影片 70</vt:lpstr>
      <vt:lpstr>投影片 71</vt:lpstr>
      <vt:lpstr>投影片 72</vt:lpstr>
      <vt:lpstr>投影片 73</vt:lpstr>
      <vt:lpstr>投影片 74</vt:lpstr>
      <vt:lpstr>投影片 75</vt:lpstr>
      <vt:lpstr>投影片 76</vt:lpstr>
      <vt:lpstr>投影片 77</vt:lpstr>
      <vt:lpstr>投影片 78</vt:lpstr>
      <vt:lpstr>投影片 79</vt:lpstr>
      <vt:lpstr>投影片 80</vt:lpstr>
      <vt:lpstr>投影片 81</vt:lpstr>
      <vt:lpstr>投影片 82</vt:lpstr>
      <vt:lpstr>投影片 83</vt:lpstr>
      <vt:lpstr>投影片 84</vt:lpstr>
      <vt:lpstr>投影片 85</vt:lpstr>
      <vt:lpstr>投影片 86</vt:lpstr>
      <vt:lpstr>投影片 87</vt:lpstr>
      <vt:lpstr>投影片 88</vt:lpstr>
      <vt:lpstr>投影片 89</vt:lpstr>
      <vt:lpstr>投影片 90</vt:lpstr>
      <vt:lpstr>投影片 91</vt:lpstr>
      <vt:lpstr>投影片 92</vt:lpstr>
      <vt:lpstr>投影片 93</vt:lpstr>
      <vt:lpstr>投影片 94</vt:lpstr>
      <vt:lpstr>投影片 95</vt:lpstr>
      <vt:lpstr>投影片 96</vt:lpstr>
      <vt:lpstr>投影片 97</vt:lpstr>
      <vt:lpstr>投影片 98</vt:lpstr>
      <vt:lpstr>結語</vt:lpstr>
      <vt:lpstr>投影片 100</vt:lpstr>
    </vt:vector>
  </TitlesOfParts>
  <Company>dortsgrp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簡  報  大  綱</dc:title>
  <dc:creator>10986</dc:creator>
  <cp:lastModifiedBy>rchss_GIS</cp:lastModifiedBy>
  <cp:revision>221</cp:revision>
  <dcterms:created xsi:type="dcterms:W3CDTF">2005-05-24T02:05:47Z</dcterms:created>
  <dcterms:modified xsi:type="dcterms:W3CDTF">2011-03-28T01:10:42Z</dcterms:modified>
</cp:coreProperties>
</file>