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29"/>
  </p:notesMasterIdLst>
  <p:sldIdLst>
    <p:sldId id="256" r:id="rId2"/>
    <p:sldId id="258" r:id="rId3"/>
    <p:sldId id="259" r:id="rId4"/>
    <p:sldId id="260" r:id="rId5"/>
    <p:sldId id="261" r:id="rId6"/>
    <p:sldId id="271" r:id="rId7"/>
    <p:sldId id="272" r:id="rId8"/>
    <p:sldId id="281" r:id="rId9"/>
    <p:sldId id="262" r:id="rId10"/>
    <p:sldId id="263" r:id="rId11"/>
    <p:sldId id="265" r:id="rId12"/>
    <p:sldId id="267" r:id="rId13"/>
    <p:sldId id="268" r:id="rId14"/>
    <p:sldId id="269" r:id="rId15"/>
    <p:sldId id="275" r:id="rId16"/>
    <p:sldId id="266" r:id="rId17"/>
    <p:sldId id="274" r:id="rId18"/>
    <p:sldId id="270" r:id="rId19"/>
    <p:sldId id="276" r:id="rId20"/>
    <p:sldId id="277" r:id="rId21"/>
    <p:sldId id="280" r:id="rId22"/>
    <p:sldId id="278" r:id="rId23"/>
    <p:sldId id="282" r:id="rId24"/>
    <p:sldId id="284" r:id="rId25"/>
    <p:sldId id="285" r:id="rId26"/>
    <p:sldId id="287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306799F8-075E-4A3A-A7F6-7FBC6576F1A4}" styleName="佈景主題樣式 2 - 輔色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4" autoAdjust="0"/>
    <p:restoredTop sz="94614" autoAdjust="0"/>
  </p:normalViewPr>
  <p:slideViewPr>
    <p:cSldViewPr>
      <p:cViewPr>
        <p:scale>
          <a:sx n="70" d="100"/>
          <a:sy n="70" d="100"/>
        </p:scale>
        <p:origin x="-504" y="-29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213BE-EBA7-4F65-9513-3260EBAE77DA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4095EB-90A1-4640-AD66-5EE835CD1AE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CDE919-7BF3-4EC4-8479-C8412E0A0D67}" type="slidenum">
              <a:rPr lang="en-US" altLang="zh-TW"/>
              <a:pPr/>
              <a:t>6</a:t>
            </a:fld>
            <a:endParaRPr lang="en-US" altLang="zh-TW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15F465-1B6B-436D-B78A-EE6211BB7A99}" type="slidenum">
              <a:rPr lang="en-US" altLang="zh-TW"/>
              <a:pPr/>
              <a:t>9</a:t>
            </a:fld>
            <a:endParaRPr lang="en-US" altLang="zh-TW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23A2C8-B8B6-4C4B-B6E0-B2788F6983B9}" type="slidenum">
              <a:rPr lang="en-US" altLang="zh-TW"/>
              <a:pPr/>
              <a:t>10</a:t>
            </a:fld>
            <a:endParaRPr lang="en-US" altLang="zh-TW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TW" alt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865FED-E20D-489F-887D-B01C2391F705}" type="slidenum">
              <a:rPr lang="en-US" altLang="zh-TW"/>
              <a:pPr/>
              <a:t>11</a:t>
            </a:fld>
            <a:endParaRPr lang="en-US" altLang="zh-TW"/>
          </a:p>
        </p:txBody>
      </p:sp>
      <p:sp>
        <p:nvSpPr>
          <p:cNvPr id="15155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1555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TW" altLang="zh-TW"/>
          </a:p>
        </p:txBody>
      </p:sp>
      <p:sp>
        <p:nvSpPr>
          <p:cNvPr id="151556" name="投影片編號版面配置區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0458C42-1EA5-4C42-BC41-4E2868CA3677}" type="slidenum">
              <a:rPr kumimoji="0" lang="en-GB" altLang="zh-TW" sz="1200">
                <a:latin typeface="Calibri" pitchFamily="34" charset="0"/>
              </a:rPr>
              <a:pPr algn="r"/>
              <a:t>11</a:t>
            </a:fld>
            <a:endParaRPr kumimoji="0" lang="en-GB" altLang="zh-TW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48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2B61C6-9075-412E-BD1E-DDC502C75FE1}" type="slidenum">
              <a:rPr lang="zh-TW" altLang="en-US" smtClean="0"/>
              <a:pPr/>
              <a:t>15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68B3BB-E596-4BAC-86F7-52E51C63FFD4}" type="slidenum">
              <a:rPr lang="en-US" altLang="zh-TW"/>
              <a:pPr/>
              <a:t>18</a:t>
            </a:fld>
            <a:endParaRPr lang="en-US" altLang="zh-TW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圓角矩形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0" name="副標題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9" name="日期版面配置區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化單一角落矩形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107504" y="44624"/>
            <a:ext cx="8856984" cy="66600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225631" y="188640"/>
            <a:ext cx="8666849" cy="6408712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  <a:extLst/>
          </a:lstStyle>
          <a:p>
            <a:fld id="{1771F7DB-5318-4153-B7F3-0CC229AAC6F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>
          <a:xfrm>
            <a:off x="323528" y="260648"/>
            <a:ext cx="842493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2920" y="1772816"/>
            <a:ext cx="8183880" cy="4032448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pic>
        <p:nvPicPr>
          <p:cNvPr id="7" name="圖片 15" descr="佛教學院20080821--橫式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949280"/>
            <a:ext cx="2239962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 txBox="1">
            <a:spLocks noChangeArrowheads="1"/>
          </p:cNvSpPr>
          <p:nvPr userDrawn="1"/>
        </p:nvSpPr>
        <p:spPr>
          <a:xfrm>
            <a:off x="492576" y="620688"/>
            <a:ext cx="8183880" cy="1008112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文字方塊 9"/>
          <p:cNvSpPr txBox="1"/>
          <p:nvPr userDrawn="1"/>
        </p:nvSpPr>
        <p:spPr>
          <a:xfrm>
            <a:off x="4932040" y="6042774"/>
            <a:ext cx="3744416" cy="3385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1000">
                <a:schemeClr val="accent2">
                  <a:shade val="95000"/>
                  <a:satMod val="150000"/>
                </a:schemeClr>
              </a:gs>
              <a:gs pos="100000">
                <a:schemeClr val="accent2">
                  <a:tint val="87000"/>
                  <a:satMod val="250000"/>
                </a:schemeClr>
              </a:gs>
            </a:gsLst>
            <a:lin ang="54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zh-TW" altLang="en-US" sz="1600" dirty="0" smtClean="0"/>
              <a:t>洪振洲 </a:t>
            </a:r>
            <a:r>
              <a:rPr lang="en-US" altLang="zh-TW" sz="1600" dirty="0" smtClean="0"/>
              <a:t>2011.11.04@</a:t>
            </a:r>
            <a:r>
              <a:rPr lang="zh-TW" altLang="en-US" sz="1600" dirty="0" smtClean="0"/>
              <a:t>中研院</a:t>
            </a:r>
            <a:r>
              <a:rPr lang="zh-TW" altLang="en-US" sz="1600" baseline="0" dirty="0" smtClean="0"/>
              <a:t>史語所</a:t>
            </a:r>
            <a:endParaRPr lang="zh-TW" altLang="zh-TW" sz="1600" dirty="0" smtClean="0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 dirty="0"/>
          </a:p>
        </p:txBody>
      </p:sp>
      <p:sp>
        <p:nvSpPr>
          <p:cNvPr id="26" name="投影片編號版面配置區 25"/>
          <p:cNvSpPr>
            <a:spLocks noGrp="1"/>
          </p:cNvSpPr>
          <p:nvPr>
            <p:ph type="sldNum" sz="quarter" idx="11"/>
          </p:nvPr>
        </p:nvSpPr>
        <p:spPr>
          <a:xfrm>
            <a:off x="8460432" y="6453336"/>
            <a:ext cx="648072" cy="365125"/>
          </a:xfrm>
        </p:spPr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</a:lstStyle>
          <a:p>
            <a:fld id="{A22D1B8D-5485-4169-87AC-23D7BF384D61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  <p:sp>
        <p:nvSpPr>
          <p:cNvPr id="27" name="頁尾版面配置區 2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altLang="zh-TW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 userDrawn="1"/>
        </p:nvSpPr>
        <p:spPr>
          <a:xfrm>
            <a:off x="4932040" y="6042774"/>
            <a:ext cx="3744416" cy="3385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60000">
                <a:schemeClr val="accent2">
                  <a:shade val="95000"/>
                  <a:satMod val="150000"/>
                </a:schemeClr>
              </a:gs>
              <a:gs pos="100000">
                <a:schemeClr val="accent2">
                  <a:tint val="87000"/>
                  <a:satMod val="25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zh-TW" altLang="en-US" sz="1600" dirty="0" smtClean="0"/>
              <a:t>洪振洲 </a:t>
            </a:r>
            <a:r>
              <a:rPr lang="en-US" altLang="zh-TW" sz="1600" dirty="0" smtClean="0"/>
              <a:t>2011.11.04@</a:t>
            </a:r>
            <a:r>
              <a:rPr lang="zh-TW" altLang="en-US" sz="1600" dirty="0" smtClean="0"/>
              <a:t>中研院</a:t>
            </a:r>
            <a:r>
              <a:rPr lang="zh-TW" altLang="en-US" sz="1600" baseline="0" dirty="0" smtClean="0"/>
              <a:t>史語所</a:t>
            </a:r>
            <a:endParaRPr lang="zh-TW" altLang="zh-TW" sz="1600" dirty="0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2920" y="1772816"/>
            <a:ext cx="8183880" cy="4032448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pic>
        <p:nvPicPr>
          <p:cNvPr id="7" name="圖片 15" descr="佛教學院20080821--橫式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949280"/>
            <a:ext cx="2239962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 txBox="1">
            <a:spLocks noChangeArrowheads="1"/>
          </p:cNvSpPr>
          <p:nvPr userDrawn="1"/>
        </p:nvSpPr>
        <p:spPr>
          <a:xfrm>
            <a:off x="492576" y="620688"/>
            <a:ext cx="8183880" cy="1008112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 dirty="0"/>
          </a:p>
        </p:txBody>
      </p:sp>
      <p:sp>
        <p:nvSpPr>
          <p:cNvPr id="26" name="投影片編號版面配置區 25"/>
          <p:cNvSpPr>
            <a:spLocks noGrp="1"/>
          </p:cNvSpPr>
          <p:nvPr>
            <p:ph type="sldNum" sz="quarter" idx="11"/>
          </p:nvPr>
        </p:nvSpPr>
        <p:spPr>
          <a:xfrm>
            <a:off x="8388424" y="6453336"/>
            <a:ext cx="745232" cy="365125"/>
          </a:xfrm>
        </p:spPr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</a:lstStyle>
          <a:p>
            <a:fld id="{A64D847D-9FDF-41A0-9340-5FF5118F5572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  <p:sp>
        <p:nvSpPr>
          <p:cNvPr id="27" name="頁尾版面配置區 2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altLang="zh-TW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圓角矩形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標題版面配置區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4196DAF-84A8-4C44-AF3B-330951D03FCD}" type="datetimeFigureOut">
              <a:rPr lang="en-US" smtClean="0"/>
              <a:pPr/>
              <a:t>11/2/2011</a:t>
            </a:fld>
            <a:endParaRPr lang="en-US"/>
          </a:p>
        </p:txBody>
      </p:sp>
      <p:sp>
        <p:nvSpPr>
          <p:cNvPr id="18" name="頁尾版面配置區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9176300-4A17-49F3-AA64-E24522030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  <p:sldLayoutId id="2147483949" r:id="rId13"/>
    <p:sldLayoutId id="2147483950" r:id="rId14"/>
    <p:sldLayoutId id="2147483951" r:id="rId15"/>
    <p:sldLayoutId id="2147483953" r:id="rId16"/>
    <p:sldLayoutId id="2147483954" r:id="rId17"/>
    <p:sldLayoutId id="2147483955" r:id="rId18"/>
    <p:sldLayoutId id="2147483956" r:id="rId19"/>
    <p:sldLayoutId id="2147483957" r:id="rId20"/>
    <p:sldLayoutId id="2147483740" r:id="rId21"/>
    <p:sldLayoutId id="2147483958" r:id="rId2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../1999&#24180;&#24230;&#35336;&#21123;.doc" TargetMode="Externa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" TargetMode="Externa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authority.ddbc.edu.tw/" TargetMode="Externa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1484784"/>
            <a:ext cx="7772400" cy="1828800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solidFill>
                  <a:srgbClr val="C00000"/>
                </a:solidFill>
                <a:effectLst/>
                <a:latin typeface="+mn-ea"/>
                <a:ea typeface="+mn-ea"/>
              </a:rPr>
              <a:t>法鼓佛教學院數位典藏</a:t>
            </a:r>
            <a:r>
              <a:rPr lang="en-US" altLang="zh-TW" sz="4400" dirty="0" smtClean="0">
                <a:solidFill>
                  <a:srgbClr val="C00000"/>
                </a:solidFill>
                <a:effectLst/>
                <a:latin typeface="+mn-ea"/>
                <a:ea typeface="+mn-ea"/>
              </a:rPr>
              <a:t/>
            </a:r>
            <a:br>
              <a:rPr lang="en-US" altLang="zh-TW" sz="4400" dirty="0" smtClean="0">
                <a:solidFill>
                  <a:srgbClr val="C00000"/>
                </a:solidFill>
                <a:effectLst/>
                <a:latin typeface="+mn-ea"/>
                <a:ea typeface="+mn-ea"/>
              </a:rPr>
            </a:br>
            <a:r>
              <a:rPr lang="zh-TW" altLang="en-US" sz="4400" dirty="0" smtClean="0">
                <a:solidFill>
                  <a:srgbClr val="C00000"/>
                </a:solidFill>
                <a:effectLst/>
                <a:latin typeface="+mn-ea"/>
                <a:ea typeface="+mn-ea"/>
              </a:rPr>
              <a:t>發展現況與永續經營規劃分享</a:t>
            </a:r>
            <a:endParaRPr lang="en-US" sz="4400" dirty="0">
              <a:solidFill>
                <a:srgbClr val="C00000"/>
              </a:solidFill>
              <a:effectLst/>
              <a:latin typeface="+mn-ea"/>
              <a:ea typeface="+mn-ea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427984" y="4581128"/>
            <a:ext cx="4267200" cy="179771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2000" tIns="144000" rIns="216000" bIns="144000">
            <a:normAutofit fontScale="77500" lnSpcReduction="20000"/>
          </a:bodyPr>
          <a:lstStyle/>
          <a:p>
            <a:pPr>
              <a:spcAft>
                <a:spcPts val="600"/>
              </a:spcAft>
            </a:pPr>
            <a:r>
              <a:rPr lang="zh-TW" altLang="en-US" sz="2800" b="1" dirty="0" smtClean="0">
                <a:solidFill>
                  <a:srgbClr val="002060"/>
                </a:solidFill>
                <a:latin typeface="+mn-ea"/>
              </a:rPr>
              <a:t>法鼓佛教學院</a:t>
            </a:r>
            <a:r>
              <a:rPr lang="en-US" altLang="zh-TW" sz="2800" b="1" dirty="0" smtClean="0">
                <a:solidFill>
                  <a:srgbClr val="002060"/>
                </a:solidFill>
                <a:latin typeface="+mn-ea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+mn-ea"/>
              </a:rPr>
              <a:t>圖書資訊館  館長</a:t>
            </a:r>
            <a:endParaRPr lang="en-US" altLang="zh-TW" sz="2800" b="1" dirty="0" smtClean="0">
              <a:solidFill>
                <a:srgbClr val="002060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endParaRPr lang="en-US" altLang="zh-TW" sz="2800" b="1" dirty="0" smtClean="0">
              <a:solidFill>
                <a:srgbClr val="002060"/>
              </a:solidFill>
              <a:latin typeface="+mn-ea"/>
            </a:endParaRPr>
          </a:p>
          <a:p>
            <a:pPr>
              <a:spcAft>
                <a:spcPts val="600"/>
              </a:spcAft>
            </a:pPr>
            <a:r>
              <a:rPr lang="zh-TW" altLang="en-US" sz="2800" b="1" dirty="0" smtClean="0">
                <a:solidFill>
                  <a:srgbClr val="002060"/>
                </a:solidFill>
                <a:latin typeface="+mn-ea"/>
              </a:rPr>
              <a:t>洪振洲 助理教授</a:t>
            </a:r>
            <a:endParaRPr lang="en-US" altLang="zh-TW" sz="2200" b="1" dirty="0" smtClean="0">
              <a:solidFill>
                <a:srgbClr val="002060"/>
              </a:solidFill>
              <a:latin typeface="+mn-ea"/>
            </a:endParaRPr>
          </a:p>
          <a:p>
            <a:endParaRPr lang="en-US" sz="2200" b="1" dirty="0" smtClean="0">
              <a:solidFill>
                <a:srgbClr val="002060"/>
              </a:solidFill>
              <a:latin typeface="+mn-ea"/>
            </a:endParaRPr>
          </a:p>
          <a:p>
            <a:r>
              <a:rPr lang="en-US" sz="2200" b="1" dirty="0" smtClean="0">
                <a:solidFill>
                  <a:srgbClr val="002060"/>
                </a:solidFill>
                <a:latin typeface="+mn-ea"/>
              </a:rPr>
              <a:t>2011.11.04@</a:t>
            </a:r>
            <a:r>
              <a:rPr lang="zh-TW" altLang="en-US" sz="2200" b="1" dirty="0" smtClean="0">
                <a:solidFill>
                  <a:srgbClr val="002060"/>
                </a:solidFill>
                <a:latin typeface="+mn-ea"/>
              </a:rPr>
              <a:t>中央研究院</a:t>
            </a:r>
            <a:r>
              <a:rPr lang="en-US" sz="2200" b="1" dirty="0" smtClean="0">
                <a:solidFill>
                  <a:srgbClr val="002060"/>
                </a:solidFill>
                <a:latin typeface="+mn-ea"/>
              </a:rPr>
              <a:t> </a:t>
            </a:r>
            <a:endParaRPr lang="en-US" sz="2200" b="1" dirty="0">
              <a:solidFill>
                <a:srgbClr val="002060"/>
              </a:solidFill>
              <a:latin typeface="+mn-ea"/>
            </a:endParaRPr>
          </a:p>
        </p:txBody>
      </p:sp>
      <p:pic>
        <p:nvPicPr>
          <p:cNvPr id="4" name="圖片 17" descr="佛教學院20080821--橫式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48680"/>
            <a:ext cx="1840756" cy="421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AutoShape 2" descr="http://3.bp.blogspot.com/_5opIUw3s1iI/TFlxthjdcxI/AAAAAAAAAXY/vqquya0xgEU/s1600/2010%E6%95%B8%E4%BD%8D%E5%85%B8%E8%97%8F%E5%9C%B0%E7%90%86%E8%B3%87%E8%A8%8A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4" name="AutoShape 4" descr="http://3.bp.blogspot.com/_5opIUw3s1iI/TFlxthjdcxI/AAAAAAAAAXY/vqquya0xgEU/s1600/2010%E6%95%B8%E4%BD%8D%E5%85%B8%E8%97%8F%E5%9C%B0%E7%90%86%E8%B3%87%E8%A8%8A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6" name="AutoShape 6" descr="http://3.bp.blogspot.com/_5opIUw3s1iI/TFlxthjdcxI/AAAAAAAAAXY/vqquya0xgEU/s1600/2010%E6%95%B8%E4%BD%8D%E5%85%B8%E8%97%8F%E5%9C%B0%E7%90%86%E8%B3%87%E8%A8%8A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45024"/>
            <a:ext cx="2121645" cy="2828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013176"/>
            <a:ext cx="1881201" cy="1410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F7DB-5318-4153-B7F3-0CC229AAC6FA}" type="slidenum">
              <a:rPr lang="en-US" altLang="zh-TW" smtClean="0"/>
              <a:pPr/>
              <a:t>2</a:t>
            </a:fld>
            <a:endParaRPr lang="en-US" altLang="zh-TW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3990" y="476672"/>
            <a:ext cx="7918450" cy="576064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chemeClr val="bg1"/>
                </a:solidFill>
                <a:latin typeface="Gentium Basic" pitchFamily="2" charset="0"/>
                <a:ea typeface="+mn-ea"/>
              </a:rPr>
              <a:t>佛學數位典藏緣起：台大</a:t>
            </a:r>
            <a:r>
              <a:rPr lang="zh-TW" altLang="en-US" sz="3200" dirty="0">
                <a:solidFill>
                  <a:schemeClr val="bg1"/>
                </a:solidFill>
                <a:latin typeface="Gentium Basic" pitchFamily="2" charset="0"/>
                <a:ea typeface="+mn-ea"/>
              </a:rPr>
              <a:t>佛學</a:t>
            </a:r>
            <a:r>
              <a:rPr lang="zh-TW" altLang="en-US" sz="3200" dirty="0" smtClean="0">
                <a:solidFill>
                  <a:schemeClr val="bg1"/>
                </a:solidFill>
                <a:latin typeface="Gentium Basic" pitchFamily="2" charset="0"/>
                <a:ea typeface="+mn-ea"/>
              </a:rPr>
              <a:t>研究中心 </a:t>
            </a:r>
            <a:endParaRPr lang="en-US" altLang="zh-TW" sz="3200" dirty="0">
              <a:solidFill>
                <a:schemeClr val="bg1"/>
              </a:solidFill>
              <a:latin typeface="Gentium Basic" pitchFamily="2" charset="0"/>
              <a:ea typeface="+mn-ea"/>
            </a:endParaRPr>
          </a:p>
        </p:txBody>
      </p:sp>
      <p:sp>
        <p:nvSpPr>
          <p:cNvPr id="1157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341438"/>
            <a:ext cx="8183563" cy="574675"/>
          </a:xfrm>
        </p:spPr>
        <p:txBody>
          <a:bodyPr>
            <a:normAutofit/>
          </a:bodyPr>
          <a:lstStyle/>
          <a:p>
            <a:r>
              <a:rPr lang="en-US" altLang="zh-TW" sz="2400" dirty="0" smtClean="0"/>
              <a:t>1994 </a:t>
            </a:r>
            <a:r>
              <a:rPr lang="en-US" altLang="zh-TW" sz="2400" dirty="0"/>
              <a:t>~ 1995</a:t>
            </a:r>
          </a:p>
        </p:txBody>
      </p:sp>
      <p:pic>
        <p:nvPicPr>
          <p:cNvPr id="115716" name="Picture 4" descr="cbs-home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8712968" cy="482453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7557E-4442-4E79-9AF2-66A424DE1BE4}" type="slidenum">
              <a:rPr lang="en-US" altLang="zh-TW" smtClean="0"/>
              <a:pPr/>
              <a:t>3</a:t>
            </a:fld>
            <a:endParaRPr lang="en-US" altLang="zh-TW"/>
          </a:p>
        </p:txBody>
      </p:sp>
      <p:pic>
        <p:nvPicPr>
          <p:cNvPr id="116740" name="Picture 4" descr="c-cb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D3CDF7-10C3-4500-910E-F9DBF19DC2CD}" type="slidenum">
              <a:rPr lang="en-US" altLang="zh-TW" smtClean="0"/>
              <a:pPr/>
              <a:t>4</a:t>
            </a:fld>
            <a:endParaRPr lang="en-US" altLang="zh-TW"/>
          </a:p>
        </p:txBody>
      </p:sp>
      <p:sp>
        <p:nvSpPr>
          <p:cNvPr id="1177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692696"/>
            <a:ext cx="7920038" cy="987425"/>
          </a:xfrm>
        </p:spPr>
        <p:txBody>
          <a:bodyPr>
            <a:normAutofit/>
          </a:bodyPr>
          <a:lstStyle/>
          <a:p>
            <a:r>
              <a:rPr lang="zh-TW" altLang="en-US" sz="3200" b="1" dirty="0">
                <a:solidFill>
                  <a:schemeClr val="bg1"/>
                </a:solidFill>
                <a:latin typeface="+mn-ea"/>
                <a:ea typeface="+mn-ea"/>
              </a:rPr>
              <a:t>中華佛學</a:t>
            </a:r>
            <a:r>
              <a:rPr lang="zh-TW" altLang="en-US" sz="3200" b="1" dirty="0" smtClean="0">
                <a:solidFill>
                  <a:schemeClr val="bg1"/>
                </a:solidFill>
                <a:latin typeface="+mn-ea"/>
                <a:ea typeface="+mn-ea"/>
              </a:rPr>
              <a:t>研究所  </a:t>
            </a:r>
            <a:r>
              <a:rPr lang="en-US" altLang="zh-TW" sz="2400" u="sng" dirty="0" smtClean="0">
                <a:solidFill>
                  <a:schemeClr val="bg1"/>
                </a:solidFill>
                <a:latin typeface="+mn-ea"/>
                <a:ea typeface="+mn-ea"/>
                <a:hlinkClick r:id="rId2" action="ppaction://hlinkfile"/>
              </a:rPr>
              <a:t>http://www.chibs.edu.tw</a:t>
            </a:r>
            <a:r>
              <a:rPr lang="en-US" altLang="zh-TW" sz="3200" u="sng" dirty="0" smtClean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r>
              <a:rPr lang="zh-TW" altLang="en-US" sz="3200" dirty="0">
                <a:solidFill>
                  <a:schemeClr val="bg1"/>
                </a:solidFill>
                <a:latin typeface="+mn-ea"/>
                <a:ea typeface="+mn-ea"/>
              </a:rPr>
              <a:t/>
            </a:r>
            <a:br>
              <a:rPr lang="zh-TW" altLang="en-US" sz="3200" dirty="0">
                <a:solidFill>
                  <a:schemeClr val="bg1"/>
                </a:solidFill>
                <a:latin typeface="+mn-ea"/>
                <a:ea typeface="+mn-ea"/>
              </a:rPr>
            </a:br>
            <a:r>
              <a:rPr lang="en-US" altLang="zh-TW" sz="2400" dirty="0">
                <a:solidFill>
                  <a:schemeClr val="bg1"/>
                </a:solidFill>
                <a:latin typeface="+mn-ea"/>
                <a:ea typeface="+mn-ea"/>
              </a:rPr>
              <a:t>Chung-</a:t>
            </a:r>
            <a:r>
              <a:rPr lang="en-US" altLang="zh-TW" sz="2400" dirty="0" err="1">
                <a:solidFill>
                  <a:schemeClr val="bg1"/>
                </a:solidFill>
                <a:latin typeface="+mn-ea"/>
                <a:ea typeface="+mn-ea"/>
              </a:rPr>
              <a:t>Hwa</a:t>
            </a:r>
            <a:r>
              <a:rPr lang="en-US" altLang="zh-TW" sz="2400" dirty="0">
                <a:solidFill>
                  <a:schemeClr val="bg1"/>
                </a:solidFill>
                <a:latin typeface="+mn-ea"/>
                <a:ea typeface="+mn-ea"/>
              </a:rPr>
              <a:t> Institute of Buddhist </a:t>
            </a:r>
            <a:r>
              <a:rPr lang="en-US" altLang="zh-TW" sz="2400" dirty="0" smtClean="0">
                <a:solidFill>
                  <a:schemeClr val="bg1"/>
                </a:solidFill>
                <a:latin typeface="+mn-ea"/>
                <a:ea typeface="+mn-ea"/>
              </a:rPr>
              <a:t>Studies</a:t>
            </a:r>
            <a:endParaRPr lang="en-US" altLang="zh-TW" sz="3200" u="sng" dirty="0">
              <a:solidFill>
                <a:schemeClr val="bg1"/>
              </a:solidFill>
              <a:latin typeface="+mn-ea"/>
              <a:ea typeface="+mn-ea"/>
              <a:hlinkClick r:id="rId2" action="ppaction://hlinkfile"/>
            </a:endParaRPr>
          </a:p>
        </p:txBody>
      </p:sp>
      <p:pic>
        <p:nvPicPr>
          <p:cNvPr id="117764" name="Picture 4" descr="www"/>
          <p:cNvPicPr>
            <a:picLocks noChangeAspect="1" noChangeArrowheads="1"/>
          </p:cNvPicPr>
          <p:nvPr/>
        </p:nvPicPr>
        <p:blipFill>
          <a:blip r:embed="rId3" cstate="print"/>
          <a:srcRect b="3574"/>
          <a:stretch>
            <a:fillRect/>
          </a:stretch>
        </p:blipFill>
        <p:spPr bwMode="auto">
          <a:xfrm>
            <a:off x="539552" y="1718041"/>
            <a:ext cx="8136904" cy="48073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Text Box 2"/>
          <p:cNvSpPr txBox="1">
            <a:spLocks noChangeArrowheads="1"/>
          </p:cNvSpPr>
          <p:nvPr/>
        </p:nvSpPr>
        <p:spPr bwMode="auto">
          <a:xfrm>
            <a:off x="467544" y="1628801"/>
            <a:ext cx="8305800" cy="452431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defTabSz="762000" eaLnBrk="0" hangingPunct="0"/>
            <a:r>
              <a:rPr kumimoji="0" lang="zh-TW" altLang="en-US" dirty="0" smtClean="0">
                <a:latin typeface="Times New Roman" pitchFamily="18" charset="0"/>
              </a:rPr>
              <a:t>為</a:t>
            </a:r>
            <a:r>
              <a:rPr kumimoji="0" lang="zh-TW" altLang="en-US" dirty="0">
                <a:latin typeface="Times New Roman" pitchFamily="18" charset="0"/>
              </a:rPr>
              <a:t>因應</a:t>
            </a:r>
            <a:r>
              <a:rPr kumimoji="0" lang="en-US" altLang="zh-TW" dirty="0">
                <a:latin typeface="Times New Roman" pitchFamily="18" charset="0"/>
              </a:rPr>
              <a:t>21</a:t>
            </a:r>
            <a:r>
              <a:rPr kumimoji="0" lang="zh-TW" altLang="en-US" dirty="0">
                <a:latin typeface="Times New Roman" pitchFamily="18" charset="0"/>
              </a:rPr>
              <a:t>世紀電子化資訊時代，網路的蓬勃發展，數位化</a:t>
            </a:r>
            <a:r>
              <a:rPr kumimoji="0" lang="zh-TW" altLang="en-US" dirty="0" smtClean="0">
                <a:latin typeface="Times New Roman" pitchFamily="18" charset="0"/>
              </a:rPr>
              <a:t>文獻 資料</a:t>
            </a:r>
            <a:r>
              <a:rPr kumimoji="0" lang="zh-TW" altLang="en-US" dirty="0">
                <a:latin typeface="Times New Roman" pitchFamily="18" charset="0"/>
              </a:rPr>
              <a:t>的急劇成長、 出版品電子化、資訊共享等新世紀的趨勢。特</a:t>
            </a:r>
            <a:r>
              <a:rPr kumimoji="0" lang="zh-TW" altLang="en-US" dirty="0" smtClean="0">
                <a:latin typeface="Times New Roman" pitchFamily="18" charset="0"/>
              </a:rPr>
              <a:t>於</a:t>
            </a:r>
            <a:r>
              <a:rPr kumimoji="0" lang="en-US" altLang="zh-TW" dirty="0" smtClean="0">
                <a:latin typeface="Times New Roman" pitchFamily="18" charset="0"/>
              </a:rPr>
              <a:t>1998</a:t>
            </a:r>
            <a:r>
              <a:rPr kumimoji="0" lang="zh-TW" altLang="en-US" dirty="0">
                <a:latin typeface="Times New Roman" pitchFamily="18" charset="0"/>
              </a:rPr>
              <a:t>年三月</a:t>
            </a:r>
            <a:r>
              <a:rPr kumimoji="0" lang="zh-TW" altLang="en-US" dirty="0" smtClean="0">
                <a:latin typeface="Times New Roman" pitchFamily="18" charset="0"/>
              </a:rPr>
              <a:t>成立  </a:t>
            </a:r>
            <a:r>
              <a:rPr kumimoji="0" lang="zh-TW" altLang="en-US" b="1" dirty="0" smtClean="0">
                <a:latin typeface="Times New Roman" pitchFamily="18" charset="0"/>
              </a:rPr>
              <a:t>佛學</a:t>
            </a:r>
            <a:r>
              <a:rPr kumimoji="0" lang="zh-TW" altLang="en-US" b="1" dirty="0">
                <a:latin typeface="Times New Roman" pitchFamily="18" charset="0"/>
              </a:rPr>
              <a:t>網路資料室   </a:t>
            </a:r>
            <a:r>
              <a:rPr kumimoji="0" lang="en-US" altLang="zh-TW" b="1" i="1" dirty="0">
                <a:latin typeface="Times New Roman" pitchFamily="18" charset="0"/>
              </a:rPr>
              <a:t>Buddhist  Studies  Information Network  Center </a:t>
            </a:r>
            <a:r>
              <a:rPr kumimoji="0" lang="en-US" altLang="zh-TW" dirty="0">
                <a:latin typeface="Times New Roman" pitchFamily="18" charset="0"/>
              </a:rPr>
              <a:t> ( </a:t>
            </a:r>
            <a:r>
              <a:rPr kumimoji="0" lang="zh-TW" altLang="en-US" dirty="0">
                <a:latin typeface="Times New Roman" pitchFamily="18" charset="0"/>
              </a:rPr>
              <a:t>簡稱為 </a:t>
            </a:r>
            <a:r>
              <a:rPr kumimoji="0" lang="zh-TW" altLang="en-US" b="1" dirty="0">
                <a:latin typeface="Times New Roman" pitchFamily="18" charset="0"/>
              </a:rPr>
              <a:t>網資室 </a:t>
            </a:r>
            <a:r>
              <a:rPr kumimoji="0" lang="en-US" altLang="zh-TW" dirty="0">
                <a:latin typeface="Times New Roman" pitchFamily="18" charset="0"/>
              </a:rPr>
              <a:t>)</a:t>
            </a:r>
            <a:r>
              <a:rPr kumimoji="0" lang="zh-TW" altLang="en-US" dirty="0">
                <a:latin typeface="Times New Roman" pitchFamily="18" charset="0"/>
              </a:rPr>
              <a:t>， 以因應時代的需求。  </a:t>
            </a:r>
            <a:br>
              <a:rPr kumimoji="0" lang="zh-TW" altLang="en-US" dirty="0">
                <a:latin typeface="Times New Roman" pitchFamily="18" charset="0"/>
              </a:rPr>
            </a:br>
            <a:r>
              <a:rPr kumimoji="0" lang="zh-TW" altLang="en-US" dirty="0">
                <a:latin typeface="Times New Roman" pitchFamily="18" charset="0"/>
              </a:rPr>
              <a:t> </a:t>
            </a:r>
            <a:br>
              <a:rPr kumimoji="0" lang="zh-TW" altLang="en-US" dirty="0">
                <a:latin typeface="Times New Roman" pitchFamily="18" charset="0"/>
              </a:rPr>
            </a:br>
            <a:r>
              <a:rPr kumimoji="0" lang="zh-TW" altLang="en-US" b="1" dirty="0">
                <a:solidFill>
                  <a:srgbClr val="C00000"/>
                </a:solidFill>
                <a:latin typeface="Times New Roman" pitchFamily="18" charset="0"/>
                <a:ea typeface="文鼎粗行楷" pitchFamily="49" charset="-120"/>
              </a:rPr>
              <a:t>網資室工作內容</a:t>
            </a:r>
            <a:endParaRPr kumimoji="0" lang="zh-TW" altLang="en-US" dirty="0">
              <a:solidFill>
                <a:srgbClr val="C00000"/>
              </a:solidFill>
              <a:latin typeface="Times New Roman" pitchFamily="18" charset="0"/>
              <a:ea typeface="文鼎粗行楷" pitchFamily="49" charset="-120"/>
              <a:hlinkClick r:id="rId3"/>
            </a:endParaRPr>
          </a:p>
          <a:p>
            <a:pPr defTabSz="762000" eaLnBrk="0" hangingPunct="0"/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一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</a:rPr>
              <a:t>中華電子佛典協會 </a:t>
            </a:r>
            <a:r>
              <a:rPr kumimoji="0" lang="en-US" altLang="zh-TW" b="1" dirty="0">
                <a:solidFill>
                  <a:srgbClr val="FF0000"/>
                </a:solidFill>
                <a:latin typeface="Times New Roman" pitchFamily="18" charset="0"/>
              </a:rPr>
              <a:t>-- 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</a:rPr>
              <a:t>藏經電子化工作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</a:b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二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佛學資料庫的建制 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-- 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佛學資料的應用</a:t>
            </a:r>
          </a:p>
          <a:p>
            <a:pPr defTabSz="762000" eaLnBrk="0" hangingPunct="0"/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三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佛研所的網頁設計 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-- 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國際性的資料庫</a:t>
            </a:r>
            <a:b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</a:b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四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佛研所電子資訊化 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-- 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配合時代的</a:t>
            </a:r>
            <a:r>
              <a:rPr kumimoji="0" lang="zh-TW" altLang="en-US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轉型</a:t>
            </a:r>
            <a:endParaRPr kumimoji="0" lang="en-US" altLang="zh-TW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  <a:p>
            <a:pPr defTabSz="762000" eaLnBrk="0" hangingPunct="0"/>
            <a:endParaRPr kumimoji="0" lang="zh-TW" altLang="en-US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  <a:p>
            <a:pPr defTabSz="762000" eaLnBrk="0" hangingPunct="0"/>
            <a:r>
              <a:rPr kumimoji="0" lang="zh-TW" altLang="en-US" b="1" dirty="0" smtClean="0">
                <a:solidFill>
                  <a:srgbClr val="C00000"/>
                </a:solidFill>
                <a:latin typeface="Times New Roman" pitchFamily="18" charset="0"/>
                <a:ea typeface="文鼎粗行楷" pitchFamily="49" charset="-120"/>
              </a:rPr>
              <a:t>網</a:t>
            </a:r>
            <a:r>
              <a:rPr kumimoji="0" lang="zh-TW" altLang="en-US" b="1" dirty="0">
                <a:solidFill>
                  <a:srgbClr val="C00000"/>
                </a:solidFill>
                <a:latin typeface="Times New Roman" pitchFamily="18" charset="0"/>
                <a:ea typeface="文鼎粗行楷" pitchFamily="49" charset="-120"/>
              </a:rPr>
              <a:t>資室工作計畫</a:t>
            </a:r>
            <a:r>
              <a:rPr kumimoji="0" lang="en-US" altLang="zh-TW" b="1" dirty="0">
                <a:solidFill>
                  <a:srgbClr val="C00000"/>
                </a:solidFill>
                <a:latin typeface="Times New Roman" pitchFamily="18" charset="0"/>
                <a:ea typeface="文鼎粗行楷" pitchFamily="49" charset="-120"/>
              </a:rPr>
              <a:t>:</a:t>
            </a:r>
          </a:p>
          <a:p>
            <a:pPr defTabSz="762000" eaLnBrk="0" hangingPunct="0"/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建立較完整的“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</a:rPr>
              <a:t>數位佛學參考資料庫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”</a:t>
            </a:r>
          </a:p>
          <a:p>
            <a:pPr defTabSz="762000" eaLnBrk="0" hangingPunct="0"/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（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Buddhist Digital Reference Databases</a:t>
            </a:r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）</a:t>
            </a:r>
          </a:p>
          <a:p>
            <a:pPr defTabSz="762000" eaLnBrk="0" hangingPunct="0"/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設置動態的“佛學網路遠距教學課程”     </a:t>
            </a:r>
          </a:p>
          <a:p>
            <a:pPr defTabSz="762000" eaLnBrk="0" hangingPunct="0"/>
            <a:r>
              <a:rPr kumimoji="0" lang="zh-TW" altLang="en-US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  </a:t>
            </a:r>
            <a:r>
              <a:rPr kumimoji="0" lang="en-US" altLang="zh-TW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( Buddhist Internet Teaching Courses</a:t>
            </a:r>
            <a:r>
              <a:rPr kumimoji="0" lang="en-US" altLang="zh-TW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)</a:t>
            </a:r>
            <a:endParaRPr kumimoji="0" lang="en-US" altLang="zh-TW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  <p:graphicFrame>
        <p:nvGraphicFramePr>
          <p:cNvPr id="179203" name="Object 3"/>
          <p:cNvGraphicFramePr>
            <a:graphicFrameLocks noChangeAspect="1"/>
          </p:cNvGraphicFramePr>
          <p:nvPr/>
        </p:nvGraphicFramePr>
        <p:xfrm>
          <a:off x="5004048" y="2636912"/>
          <a:ext cx="3384376" cy="3181147"/>
        </p:xfrm>
        <a:graphic>
          <a:graphicData uri="http://schemas.openxmlformats.org/presentationml/2006/ole">
            <p:oleObj spid="_x0000_s1026" name="多媒體項目" r:id="rId4" imgW="4602960" imgH="3652200" progId="">
              <p:embed/>
            </p:oleObj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0F918-D3C1-4455-9130-CDCB7107919B}" type="slidenum">
              <a:rPr lang="en-US" altLang="zh-TW" smtClean="0"/>
              <a:pPr/>
              <a:t>5</a:t>
            </a:fld>
            <a:endParaRPr lang="en-US" altLang="zh-TW"/>
          </a:p>
        </p:txBody>
      </p:sp>
      <p:sp>
        <p:nvSpPr>
          <p:cNvPr id="17920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60648"/>
            <a:ext cx="8183563" cy="936104"/>
          </a:xfrm>
        </p:spPr>
        <p:txBody>
          <a:bodyPr>
            <a:noAutofit/>
          </a:bodyPr>
          <a:lstStyle/>
          <a:p>
            <a:r>
              <a:rPr lang="zh-TW" altLang="zh-TW" dirty="0" smtClean="0">
                <a:solidFill>
                  <a:schemeClr val="bg1"/>
                </a:solidFill>
                <a:latin typeface="+mn-ea"/>
                <a:ea typeface="+mn-ea"/>
              </a:rPr>
              <a:t>中華佛學研究所網資室</a:t>
            </a:r>
            <a:r>
              <a:rPr lang="zh-TW" altLang="en-US" dirty="0" smtClean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r>
              <a:rPr lang="en-US" altLang="zh-TW" sz="2400" dirty="0" smtClean="0">
                <a:solidFill>
                  <a:schemeClr val="bg1"/>
                </a:solidFill>
                <a:latin typeface="+mn-ea"/>
                <a:ea typeface="+mn-ea"/>
              </a:rPr>
              <a:t>(1998 )</a:t>
            </a:r>
            <a:r>
              <a:rPr lang="zh-TW" altLang="zh-TW" dirty="0" smtClean="0">
                <a:solidFill>
                  <a:schemeClr val="bg1"/>
                </a:solidFill>
                <a:latin typeface="+mn-ea"/>
                <a:ea typeface="+mn-ea"/>
              </a:rPr>
              <a:t/>
            </a:r>
            <a:br>
              <a:rPr lang="zh-TW" altLang="zh-TW" dirty="0" smtClean="0">
                <a:solidFill>
                  <a:schemeClr val="bg1"/>
                </a:solidFill>
                <a:latin typeface="+mn-ea"/>
                <a:ea typeface="+mn-ea"/>
              </a:rPr>
            </a:br>
            <a:r>
              <a:rPr lang="en-US" altLang="zh-TW" sz="2000" dirty="0" smtClean="0">
                <a:solidFill>
                  <a:schemeClr val="bg1"/>
                </a:solidFill>
                <a:latin typeface="+mn-ea"/>
                <a:ea typeface="+mn-ea"/>
              </a:rPr>
              <a:t>Buddhist Studies Information Network</a:t>
            </a:r>
            <a:endParaRPr lang="en-US" altLang="zh-TW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5520"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cbe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0"/>
            <a:ext cx="5410200" cy="6858000"/>
          </a:xfrm>
          <a:prstGeom prst="rect">
            <a:avLst/>
          </a:prstGeom>
          <a:noFill/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7557E-4442-4E79-9AF2-66A424DE1BE4}" type="slidenum">
              <a:rPr lang="en-US" altLang="zh-TW" smtClean="0"/>
              <a:pPr/>
              <a:t>6</a:t>
            </a:fld>
            <a:endParaRPr lang="en-US" altLang="zh-TW"/>
          </a:p>
        </p:txBody>
      </p:sp>
      <p:sp>
        <p:nvSpPr>
          <p:cNvPr id="161795" name="Text Box 3"/>
          <p:cNvSpPr txBox="1">
            <a:spLocks noGrp="1" noChangeArrowheads="1"/>
          </p:cNvSpPr>
          <p:nvPr>
            <p:ph type="title" idx="4294967295"/>
          </p:nvPr>
        </p:nvSpPr>
        <p:spPr>
          <a:xfrm>
            <a:off x="1641376" y="692696"/>
            <a:ext cx="1202432" cy="5184576"/>
          </a:xfrm>
          <a:noFill/>
          <a:ln/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zh-TW" altLang="en-US" sz="4400" b="1" dirty="0">
                <a:solidFill>
                  <a:srgbClr val="0070C0"/>
                </a:solidFill>
              </a:rPr>
              <a:t>中華電子佛典協會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09600" y="533400"/>
            <a:ext cx="1371600" cy="5791200"/>
            <a:chOff x="384" y="336"/>
            <a:chExt cx="864" cy="3648"/>
          </a:xfrm>
        </p:grpSpPr>
        <p:sp>
          <p:nvSpPr>
            <p:cNvPr id="161797" name="Rectangle 5"/>
            <p:cNvSpPr>
              <a:spLocks noChangeArrowheads="1"/>
            </p:cNvSpPr>
            <p:nvPr/>
          </p:nvSpPr>
          <p:spPr bwMode="auto">
            <a:xfrm>
              <a:off x="384" y="336"/>
              <a:ext cx="48" cy="3456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61798" name="Rectangle 6"/>
            <p:cNvSpPr>
              <a:spLocks noChangeArrowheads="1"/>
            </p:cNvSpPr>
            <p:nvPr/>
          </p:nvSpPr>
          <p:spPr bwMode="auto">
            <a:xfrm>
              <a:off x="480" y="480"/>
              <a:ext cx="48" cy="3408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61799" name="Rectangle 7"/>
            <p:cNvSpPr>
              <a:spLocks noChangeArrowheads="1"/>
            </p:cNvSpPr>
            <p:nvPr/>
          </p:nvSpPr>
          <p:spPr bwMode="auto">
            <a:xfrm>
              <a:off x="576" y="624"/>
              <a:ext cx="48" cy="336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61800" name="Rectangle 8"/>
            <p:cNvSpPr>
              <a:spLocks noChangeArrowheads="1"/>
            </p:cNvSpPr>
            <p:nvPr/>
          </p:nvSpPr>
          <p:spPr bwMode="auto">
            <a:xfrm>
              <a:off x="384" y="3744"/>
              <a:ext cx="672" cy="4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61801" name="Rectangle 9"/>
            <p:cNvSpPr>
              <a:spLocks noChangeArrowheads="1"/>
            </p:cNvSpPr>
            <p:nvPr/>
          </p:nvSpPr>
          <p:spPr bwMode="auto">
            <a:xfrm>
              <a:off x="480" y="3840"/>
              <a:ext cx="672" cy="4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61802" name="Rectangle 10"/>
            <p:cNvSpPr>
              <a:spLocks noChangeArrowheads="1"/>
            </p:cNvSpPr>
            <p:nvPr/>
          </p:nvSpPr>
          <p:spPr bwMode="auto">
            <a:xfrm>
              <a:off x="576" y="3936"/>
              <a:ext cx="672" cy="4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</p:grpSp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67544" y="1484784"/>
          <a:ext cx="8136904" cy="483377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584176"/>
                <a:gridCol w="2520280"/>
                <a:gridCol w="1170974"/>
                <a:gridCol w="1065231"/>
                <a:gridCol w="1796243"/>
              </a:tblGrid>
              <a:tr h="44128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/>
                        <a:t>典籍數量</a:t>
                      </a:r>
                      <a:endParaRPr lang="zh-TW" altLang="en-US" sz="1800" b="1" i="0" u="none" strike="noStrike" dirty="0"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128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/>
                        <a:t>時間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36000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/>
                        <a:t>典籍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u="none" strike="noStrike" dirty="0"/>
                        <a:t>部數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u="none" strike="noStrike" dirty="0"/>
                        <a:t>卷數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u="none" strike="noStrike" dirty="0"/>
                        <a:t>字數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9525" marR="108000" marT="9525" marB="0" anchor="ctr"/>
                </a:tc>
              </a:tr>
              <a:tr h="8677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1998-2003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36000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/>
                        <a:t>大正藏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2,373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8,982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78,770,000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108000" marT="9525" marB="0" anchor="ctr"/>
                </a:tc>
              </a:tr>
              <a:tr h="8677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2004-2007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36000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/>
                        <a:t>卍續藏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1,229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/>
                        <a:t>5,066 </a:t>
                      </a:r>
                      <a:endParaRPr lang="en-US" sz="1800" b="0" i="0" u="none" strike="noStrike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71,220,000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108000" marT="9525" marB="0" anchor="ctr"/>
                </a:tc>
              </a:tr>
              <a:tr h="44128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/>
                        <a:t>2008-2011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36000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/>
                        <a:t>正史佛教資料類編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333,000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108000" marT="9525" marB="0" anchor="ctr"/>
                </a:tc>
              </a:tr>
              <a:tr h="4412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/>
                        <a:t>藏外佛教文獻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77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136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1,663,000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108000" marT="9525" marB="0" anchor="ctr"/>
                </a:tc>
              </a:tr>
              <a:tr h="4412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/>
                        <a:t>北朝佛教石刻拓片百品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100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100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74,000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108000" marT="9525" marB="0" anchor="ctr"/>
                </a:tc>
              </a:tr>
              <a:tr h="4505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/>
                        <a:t>歷代藏經補輯</a:t>
                      </a:r>
                      <a:endParaRPr lang="zh-TW" altLang="en-US" sz="1800" b="0" i="0" u="none" strike="noStrike" dirty="0">
                        <a:latin typeface="新細明體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 smtClean="0"/>
                        <a:t>385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 smtClean="0"/>
                        <a:t>2631 </a:t>
                      </a:r>
                      <a:endParaRPr lang="en-US" sz="1800" b="0" i="0" u="none" strike="noStrike" dirty="0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80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24,193,000</a:t>
                      </a:r>
                    </a:p>
                  </a:txBody>
                  <a:tcPr marL="9525" marR="108000" marT="9525" marB="0" anchor="ctr"/>
                </a:tc>
              </a:tr>
              <a:tr h="441286">
                <a:tc gridSpan="2">
                  <a:txBody>
                    <a:bodyPr/>
                    <a:lstStyle/>
                    <a:p>
                      <a:pPr algn="r" fontAlgn="ctr"/>
                      <a:r>
                        <a:rPr lang="zh-TW" altLang="en-US" sz="1800" u="none" strike="noStrike" dirty="0"/>
                        <a:t>總計</a:t>
                      </a:r>
                      <a:endParaRPr lang="zh-TW" altLang="en-US" sz="1800" b="1" i="0" u="none" strike="noStrike" dirty="0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4,165 </a:t>
                      </a:r>
                      <a:endParaRPr lang="en-US" sz="1800" b="1" i="0" u="none" strike="noStrike" dirty="0">
                        <a:latin typeface="新細明體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/>
                        <a:t>16,925 </a:t>
                      </a:r>
                      <a:endParaRPr lang="en-US" sz="1800" b="1" i="0" u="none" strike="noStrike">
                        <a:latin typeface="新細明體"/>
                      </a:endParaRPr>
                    </a:p>
                  </a:txBody>
                  <a:tcPr marL="9525" marR="72000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/>
                        <a:t>176,253,000 </a:t>
                      </a:r>
                      <a:endParaRPr lang="en-US" sz="1800" b="1" i="0" u="none" strike="noStrike" dirty="0">
                        <a:latin typeface="新細明體"/>
                      </a:endParaRPr>
                    </a:p>
                  </a:txBody>
                  <a:tcPr marL="9525" marR="108000" marT="9525" marB="0" anchor="ctr"/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467544" y="404664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CBETA </a:t>
            </a:r>
            <a:r>
              <a:rPr lang="zh-TW" altLang="en-US" sz="4000" dirty="0" smtClean="0">
                <a:solidFill>
                  <a:schemeClr val="bg1"/>
                </a:solidFill>
              </a:rPr>
              <a:t>數位化成果統計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7544" y="332656"/>
            <a:ext cx="8142288" cy="963613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11560" y="764704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</a:rPr>
              <a:t>CBETA </a:t>
            </a:r>
            <a:r>
              <a:rPr lang="zh-TW" altLang="en-US" sz="4400" dirty="0" smtClean="0">
                <a:solidFill>
                  <a:schemeClr val="bg1"/>
                </a:solidFill>
              </a:rPr>
              <a:t>長久經營的秘訣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dirty="0" smtClean="0"/>
              <a:t>成立專職機構，僱用專屬人員進行維護與擴充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目前約有：</a:t>
            </a:r>
            <a:r>
              <a:rPr lang="en-US" altLang="zh-TW" dirty="0" smtClean="0"/>
              <a:t>4</a:t>
            </a:r>
            <a:r>
              <a:rPr lang="zh-TW" altLang="en-US" dirty="0" smtClean="0"/>
              <a:t>名行政人員、兩名資訊工程師</a:t>
            </a:r>
            <a:endParaRPr lang="en-US" altLang="zh-TW" dirty="0" smtClean="0"/>
          </a:p>
          <a:p>
            <a:pPr lvl="1"/>
            <a:endParaRPr lang="en-US" altLang="zh-TW" dirty="0" smtClean="0"/>
          </a:p>
          <a:p>
            <a:r>
              <a:rPr lang="zh-TW" altLang="en-US" dirty="0" smtClean="0"/>
              <a:t>每年更新出版品，增加使用者使用資料的信心。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搶得先機，具國際知名度，成為學者愛用產品，具有一定觀眾群。且為國內最完整的數位藏經。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經濟來源：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對外小額募款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與學術單位合作，申請國家型計畫，持續更新資料。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7557E-4442-4E79-9AF2-66A424DE1BE4}" type="slidenum">
              <a:rPr lang="en-US" altLang="zh-TW" smtClean="0"/>
              <a:pPr/>
              <a:t>9</a:t>
            </a:fld>
            <a:endParaRPr lang="en-US" altLang="zh-TW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23528" y="260648"/>
            <a:ext cx="8496944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216000" bIns="144000" anchor="b">
            <a:normAutofit/>
          </a:bodyPr>
          <a:lstStyle/>
          <a:p>
            <a:pPr lvl="0" fontAlgn="auto">
              <a:spcAft>
                <a:spcPts val="0"/>
              </a:spcAft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歷年專案成果</a:t>
            </a: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sil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86763"/>
            <a:ext cx="1944216" cy="2430269"/>
          </a:xfrm>
          <a:prstGeom prst="rect">
            <a:avLst/>
          </a:prstGeom>
          <a:noFill/>
        </p:spPr>
      </p:pic>
      <p:pic>
        <p:nvPicPr>
          <p:cNvPr id="8" name="Picture 2" descr="formos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268760"/>
            <a:ext cx="1944216" cy="2418179"/>
          </a:xfrm>
          <a:prstGeom prst="rect">
            <a:avLst/>
          </a:prstGeom>
          <a:noFill/>
        </p:spPr>
      </p:pic>
      <p:pic>
        <p:nvPicPr>
          <p:cNvPr id="9" name="Picture 2" descr="taiw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960000"/>
            <a:ext cx="2018175" cy="2376264"/>
          </a:xfrm>
          <a:prstGeom prst="rect">
            <a:avLst/>
          </a:prstGeom>
          <a:noFill/>
        </p:spPr>
      </p:pic>
      <p:pic>
        <p:nvPicPr>
          <p:cNvPr id="11" name="Picture 2" descr="sd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1268760"/>
            <a:ext cx="2232248" cy="2448273"/>
          </a:xfrm>
          <a:prstGeom prst="rect">
            <a:avLst/>
          </a:prstGeom>
          <a:noFill/>
        </p:spPr>
      </p:pic>
      <p:pic>
        <p:nvPicPr>
          <p:cNvPr id="12" name="Picture 2" descr="ybh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3960000"/>
            <a:ext cx="2160240" cy="2592288"/>
          </a:xfrm>
          <a:prstGeom prst="rect">
            <a:avLst/>
          </a:prstGeom>
          <a:noFill/>
        </p:spPr>
      </p:pic>
      <p:pic>
        <p:nvPicPr>
          <p:cNvPr id="13" name="Picture 2" descr="lea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960000"/>
            <a:ext cx="1886643" cy="2448272"/>
          </a:xfrm>
          <a:prstGeom prst="rect">
            <a:avLst/>
          </a:prstGeom>
          <a:noFill/>
        </p:spPr>
      </p:pic>
      <p:pic>
        <p:nvPicPr>
          <p:cNvPr id="14" name="Picture 2" descr="mk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3960000"/>
            <a:ext cx="2088232" cy="2352843"/>
          </a:xfrm>
          <a:prstGeom prst="rect">
            <a:avLst/>
          </a:prstGeom>
          <a:noFill/>
        </p:spPr>
      </p:pic>
      <p:pic>
        <p:nvPicPr>
          <p:cNvPr id="15" name="Picture 2" descr="mddc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5976" y="1268760"/>
            <a:ext cx="2049584" cy="2410257"/>
          </a:xfrm>
          <a:prstGeom prst="rect">
            <a:avLst/>
          </a:prstGeom>
          <a:noFill/>
        </p:spPr>
      </p:pic>
      <p:sp>
        <p:nvSpPr>
          <p:cNvPr id="16" name="文字方塊 15"/>
          <p:cNvSpPr txBox="1"/>
          <p:nvPr/>
        </p:nvSpPr>
        <p:spPr>
          <a:xfrm>
            <a:off x="2411760" y="3635732"/>
            <a:ext cx="1872208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文物</a:t>
            </a:r>
            <a:endParaRPr lang="en-US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4355976" y="3645024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數位全文</a:t>
            </a:r>
            <a:endParaRPr lang="en-US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4427984" y="6300028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數位全文</a:t>
            </a:r>
            <a:endParaRPr lang="en-US" dirty="0"/>
          </a:p>
        </p:txBody>
      </p:sp>
      <p:sp>
        <p:nvSpPr>
          <p:cNvPr id="20" name="文字方塊 19"/>
          <p:cNvSpPr txBox="1"/>
          <p:nvPr/>
        </p:nvSpPr>
        <p:spPr>
          <a:xfrm>
            <a:off x="2339752" y="6300028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數位全文</a:t>
            </a:r>
            <a:endParaRPr lang="en-US" dirty="0"/>
          </a:p>
        </p:txBody>
      </p:sp>
      <p:sp>
        <p:nvSpPr>
          <p:cNvPr id="21" name="文字方塊 20"/>
          <p:cNvSpPr txBox="1"/>
          <p:nvPr/>
        </p:nvSpPr>
        <p:spPr>
          <a:xfrm>
            <a:off x="251520" y="6309320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數位全文</a:t>
            </a:r>
            <a:endParaRPr lang="en-US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6516216" y="3635732"/>
            <a:ext cx="2232248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全文＋對讀</a:t>
            </a:r>
            <a:endParaRPr lang="en-US" dirty="0"/>
          </a:p>
        </p:txBody>
      </p:sp>
      <p:sp>
        <p:nvSpPr>
          <p:cNvPr id="23" name="文字方塊 22"/>
          <p:cNvSpPr txBox="1"/>
          <p:nvPr/>
        </p:nvSpPr>
        <p:spPr>
          <a:xfrm>
            <a:off x="6516216" y="6300028"/>
            <a:ext cx="2232248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全文＋對讀</a:t>
            </a:r>
            <a:endParaRPr lang="en-US" dirty="0"/>
          </a:p>
        </p:txBody>
      </p:sp>
      <p:sp>
        <p:nvSpPr>
          <p:cNvPr id="24" name="文字方塊 23"/>
          <p:cNvSpPr txBox="1"/>
          <p:nvPr/>
        </p:nvSpPr>
        <p:spPr>
          <a:xfrm>
            <a:off x="323528" y="3635732"/>
            <a:ext cx="1944216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全文＋文物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0F918-D3C1-4455-9130-CDCB7107919B}" type="slidenum">
              <a:rPr lang="en-US" altLang="zh-TW" smtClean="0"/>
              <a:pPr/>
              <a:t>10</a:t>
            </a:fld>
            <a:endParaRPr lang="en-US" altLang="zh-TW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332656"/>
            <a:ext cx="8142288" cy="963613"/>
          </a:xfrm>
        </p:spPr>
        <p:txBody>
          <a:bodyPr>
            <a:normAutofit fontScale="90000"/>
          </a:bodyPr>
          <a:lstStyle/>
          <a:p>
            <a:r>
              <a:rPr kumimoji="0" lang="zh-TW" altLang="en-US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</a:rPr>
              <a:t>佛教藏經目錄數位</a:t>
            </a:r>
            <a:r>
              <a:rPr kumimoji="0" lang="zh-TW" altLang="en-US" sz="3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</a:rPr>
              <a:t>資料庫 </a:t>
            </a:r>
            <a:r>
              <a:rPr kumimoji="0" lang="zh-TW" altLang="en-US" sz="37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/>
            </a:r>
            <a:br>
              <a:rPr kumimoji="0" lang="zh-TW" altLang="en-US" sz="37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n-US" altLang="zh-TW" sz="3200" dirty="0">
                <a:solidFill>
                  <a:schemeClr val="bg1"/>
                </a:solidFill>
                <a:latin typeface="Times New Roman" pitchFamily="18" charset="0"/>
              </a:rPr>
              <a:t>Digital Database of </a:t>
            </a:r>
            <a:r>
              <a:rPr lang="en-US" altLang="zh-TW" sz="3200" dirty="0" err="1">
                <a:solidFill>
                  <a:schemeClr val="bg1"/>
                </a:solidFill>
                <a:latin typeface="Times New Roman" pitchFamily="18" charset="0"/>
              </a:rPr>
              <a:t>Tripitaka</a:t>
            </a:r>
            <a:r>
              <a:rPr lang="en-US" altLang="zh-TW" sz="3200" dirty="0">
                <a:solidFill>
                  <a:schemeClr val="bg1"/>
                </a:solidFill>
                <a:latin typeface="Times New Roman" pitchFamily="18" charset="0"/>
              </a:rPr>
              <a:t> Catalogs</a:t>
            </a:r>
            <a:r>
              <a:rPr lang="en-US" altLang="zh-TW" sz="2200" dirty="0">
                <a:solidFill>
                  <a:schemeClr val="bg1"/>
                </a:solidFill>
              </a:rPr>
              <a:t> </a:t>
            </a:r>
            <a:endParaRPr lang="en-US" altLang="zh-TW" sz="2200" dirty="0">
              <a:latin typeface="Times New Roman" pitchFamily="18" charset="0"/>
            </a:endParaRPr>
          </a:p>
        </p:txBody>
      </p:sp>
      <p:pic>
        <p:nvPicPr>
          <p:cNvPr id="132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59"/>
            <a:ext cx="8065121" cy="5119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6021288"/>
            <a:ext cx="20574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文字方塊 7"/>
          <p:cNvSpPr txBox="1"/>
          <p:nvPr/>
        </p:nvSpPr>
        <p:spPr>
          <a:xfrm>
            <a:off x="6732240" y="827420"/>
            <a:ext cx="1944216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書目資料</a:t>
            </a:r>
            <a:endParaRPr 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611560" y="6093296"/>
            <a:ext cx="3024336" cy="4616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http://jinglu.cbeta.org</a:t>
            </a:r>
            <a:endParaRPr lang="zh-TW" alt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0F918-D3C1-4455-9130-CDCB7107919B}" type="slidenum">
              <a:rPr lang="en-US" altLang="zh-TW" smtClean="0"/>
              <a:pPr/>
              <a:t>11</a:t>
            </a:fld>
            <a:endParaRPr lang="en-US" altLang="zh-TW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11560" y="332656"/>
            <a:ext cx="7715250" cy="76735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ea"/>
                <a:ea typeface="+mj-ea"/>
                <a:cs typeface="+mj-cs"/>
              </a:rPr>
              <a:t>佛經詞語索引與時空地理檢索平台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ea"/>
              <a:ea typeface="+mj-ea"/>
              <a:cs typeface="+mj-cs"/>
            </a:endParaRPr>
          </a:p>
        </p:txBody>
      </p:sp>
      <p:pic>
        <p:nvPicPr>
          <p:cNvPr id="6" name="Picture 3" descr="圖片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212976"/>
            <a:ext cx="5264150" cy="16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圖片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941168"/>
            <a:ext cx="5156200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圖片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420888"/>
            <a:ext cx="5264150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圖片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052736"/>
            <a:ext cx="5270500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9"/>
          <p:cNvSpPr txBox="1"/>
          <p:nvPr/>
        </p:nvSpPr>
        <p:spPr>
          <a:xfrm>
            <a:off x="6660232" y="1340768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詞彙＋</a:t>
            </a:r>
            <a:r>
              <a:rPr lang="en-US" altLang="zh-TW" dirty="0" smtClean="0"/>
              <a:t>GIS</a:t>
            </a:r>
            <a:r>
              <a:rPr lang="zh-TW" altLang="en-US" dirty="0" smtClean="0"/>
              <a:t>介面</a:t>
            </a:r>
            <a:endParaRPr 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395536" y="6381328"/>
            <a:ext cx="6480720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http://140.112.26.229/cbetalexicon/concordance.py</a:t>
            </a:r>
            <a:endParaRPr lang="zh-TW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82B6B48-0F4D-42AB-A075-98C06B2D1E3F}" type="slidenum">
              <a:rPr lang="zh-TW" altLang="en-US" smtClean="0"/>
              <a:pPr/>
              <a:t>12</a:t>
            </a:fld>
            <a:endParaRPr lang="zh-TW" alt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09847" y="339378"/>
            <a:ext cx="7402513" cy="641350"/>
          </a:xfrm>
        </p:spPr>
        <p:txBody>
          <a:bodyPr>
            <a:normAutofit fontScale="90000"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</a:rPr>
              <a:t>以</a:t>
            </a:r>
            <a:r>
              <a:rPr lang="en-US" altLang="zh-TW" sz="4800" dirty="0" smtClean="0">
                <a:solidFill>
                  <a:schemeClr val="bg1"/>
                </a:solidFill>
              </a:rPr>
              <a:t>GIS</a:t>
            </a:r>
            <a:r>
              <a:rPr lang="zh-TW" altLang="en-US" sz="4800" dirty="0" smtClean="0">
                <a:solidFill>
                  <a:schemeClr val="bg1"/>
                </a:solidFill>
              </a:rPr>
              <a:t>呈現文章內容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395536" y="807095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佛教傳記文學</a:t>
            </a:r>
            <a:endParaRPr lang="zh-TW" altLang="en-US" sz="2400" dirty="0" smtClean="0">
              <a:solidFill>
                <a:schemeClr val="accent2">
                  <a:lumMod val="20000"/>
                  <a:lumOff val="8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t="12034"/>
          <a:stretch>
            <a:fillRect/>
          </a:stretch>
        </p:blipFill>
        <p:spPr bwMode="auto">
          <a:xfrm>
            <a:off x="3563888" y="1340768"/>
            <a:ext cx="4968552" cy="2944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圖片 10" descr="33009671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068960"/>
            <a:ext cx="2808312" cy="3475169"/>
          </a:xfrm>
          <a:prstGeom prst="rect">
            <a:avLst/>
          </a:prstGeom>
        </p:spPr>
      </p:pic>
      <p:pic>
        <p:nvPicPr>
          <p:cNvPr id="237571" name="Picture 3"/>
          <p:cNvPicPr>
            <a:picLocks noChangeAspect="1" noChangeArrowheads="1"/>
          </p:cNvPicPr>
          <p:nvPr/>
        </p:nvPicPr>
        <p:blipFill>
          <a:blip r:embed="rId4" cstate="print"/>
          <a:srcRect t="10241" r="9110"/>
          <a:stretch>
            <a:fillRect/>
          </a:stretch>
        </p:blipFill>
        <p:spPr bwMode="auto">
          <a:xfrm>
            <a:off x="3491880" y="3789039"/>
            <a:ext cx="5040560" cy="2798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文字方塊 12"/>
          <p:cNvSpPr txBox="1"/>
          <p:nvPr/>
        </p:nvSpPr>
        <p:spPr>
          <a:xfrm>
            <a:off x="395536" y="6381328"/>
            <a:ext cx="7848872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http://buddhistinformatics.ddbc.edu.tw/biographies/gis/interface/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6588224" y="764704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全文＋</a:t>
            </a:r>
            <a:r>
              <a:rPr lang="en-US" altLang="zh-TW" dirty="0" smtClean="0"/>
              <a:t>GIS</a:t>
            </a:r>
            <a:r>
              <a:rPr lang="zh-TW" altLang="en-US" dirty="0" smtClean="0"/>
              <a:t>介面</a:t>
            </a:r>
            <a:endParaRPr 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395536" y="1412776"/>
            <a:ext cx="2952328" cy="240065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zh-TW" altLang="en-US" sz="2000" dirty="0" smtClean="0">
                <a:latin typeface="+mj-ea"/>
              </a:rPr>
              <a:t>包含梁高僧傳、唐高僧傳、宋高僧傳與明高僧傳、出三藏記集、補續高僧傳、比丘尼傳、名僧傳抄、四部著作。</a:t>
            </a:r>
            <a:endParaRPr lang="en-US" altLang="zh-TW" sz="2000" dirty="0" smtClean="0">
              <a:latin typeface="+mj-ea"/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zh-TW" altLang="en-US" sz="2000" dirty="0" smtClean="0">
                <a:latin typeface="+mj-ea"/>
              </a:rPr>
              <a:t>其中包含高僧傳記超過</a:t>
            </a:r>
            <a:r>
              <a:rPr lang="en-US" altLang="zh-TW" sz="2000" dirty="0" smtClean="0">
                <a:latin typeface="+mj-ea"/>
              </a:rPr>
              <a:t>3200</a:t>
            </a:r>
            <a:r>
              <a:rPr lang="zh-TW" altLang="en-US" sz="2000" dirty="0" smtClean="0">
                <a:latin typeface="+mj-ea"/>
              </a:rPr>
              <a:t>篇</a:t>
            </a:r>
            <a:endParaRPr lang="en-US" altLang="zh-TW" sz="2000" dirty="0" smtClean="0">
              <a:latin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82B6B48-0F4D-42AB-A075-98C06B2D1E3F}" type="slidenum">
              <a:rPr lang="zh-TW" altLang="en-US" smtClean="0"/>
              <a:pPr/>
              <a:t>13</a:t>
            </a:fld>
            <a:endParaRPr lang="zh-TW" alt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39725"/>
            <a:ext cx="7907338" cy="641350"/>
          </a:xfrm>
        </p:spPr>
        <p:txBody>
          <a:bodyPr>
            <a:normAutofit fontScale="90000"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</a:rPr>
              <a:t>以社會網絡視覺化文獻內容事件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395536" y="807095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漢傳佛教高僧傳社會網絡</a:t>
            </a:r>
            <a:endParaRPr lang="zh-TW" altLang="en-US" sz="2400" dirty="0" smtClean="0">
              <a:solidFill>
                <a:schemeClr val="accent2">
                  <a:lumMod val="20000"/>
                  <a:lumOff val="8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340768"/>
            <a:ext cx="4005479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11"/>
          <p:cNvSpPr txBox="1"/>
          <p:nvPr/>
        </p:nvSpPr>
        <p:spPr>
          <a:xfrm>
            <a:off x="395536" y="5949280"/>
            <a:ext cx="8352928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TW" altLang="en-US" sz="2000" dirty="0" smtClean="0"/>
              <a:t>  以佛教傳記文學專案的資料為底本，展現更多的視覺化可能性</a:t>
            </a:r>
            <a:endParaRPr lang="en-US" altLang="zh-TW" sz="2000" dirty="0" smtClean="0"/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432048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8"/>
          <p:cNvSpPr txBox="1"/>
          <p:nvPr/>
        </p:nvSpPr>
        <p:spPr>
          <a:xfrm>
            <a:off x="6588224" y="908720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介面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217161F-1AA2-43BE-8056-D71A6FAC2885}" type="slidenum">
              <a:rPr lang="zh-TW" altLang="en-US" smtClean="0"/>
              <a:pPr/>
              <a:t>14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755576" y="404664"/>
            <a:ext cx="7467600" cy="890588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3600" dirty="0" smtClean="0">
                <a:solidFill>
                  <a:schemeClr val="bg1"/>
                </a:solidFill>
                <a:effectLst/>
                <a:latin typeface="微軟正黑體" pitchFamily="34" charset="-120"/>
                <a:ea typeface="微軟正黑體" pitchFamily="34" charset="-120"/>
              </a:rPr>
              <a:t>時間</a:t>
            </a:r>
            <a:r>
              <a:rPr lang="en-US" altLang="zh-TW" sz="3600" dirty="0" smtClean="0">
                <a:solidFill>
                  <a:schemeClr val="bg1"/>
                </a:solidFill>
                <a:effectLst/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3600" dirty="0" smtClean="0">
                <a:solidFill>
                  <a:schemeClr val="bg1"/>
                </a:solidFill>
                <a:effectLst/>
                <a:latin typeface="微軟正黑體" pitchFamily="34" charset="-120"/>
                <a:ea typeface="微軟正黑體" pitchFamily="34" charset="-120"/>
              </a:rPr>
              <a:t>空間的新火花</a:t>
            </a:r>
            <a:r>
              <a:rPr lang="en-US" altLang="zh-TW" sz="3600" dirty="0" smtClean="0">
                <a:solidFill>
                  <a:schemeClr val="bg1"/>
                </a:solidFill>
                <a:effectLst/>
                <a:latin typeface="微軟正黑體" pitchFamily="34" charset="-120"/>
                <a:ea typeface="微軟正黑體" pitchFamily="34" charset="-120"/>
              </a:rPr>
              <a:t> </a:t>
            </a:r>
            <a:br>
              <a:rPr lang="en-US" altLang="zh-TW" sz="3600" dirty="0" smtClean="0">
                <a:solidFill>
                  <a:schemeClr val="bg1"/>
                </a:solidFill>
                <a:effectLst/>
                <a:latin typeface="微軟正黑體" pitchFamily="34" charset="-120"/>
                <a:ea typeface="微軟正黑體" pitchFamily="34" charset="-120"/>
              </a:rPr>
            </a:br>
            <a:r>
              <a:rPr kumimoji="1" lang="zh-TW" altLang="en-US" sz="27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cs typeface="+mn-cs"/>
              </a:rPr>
              <a:t>台灣佛教時空地理平台 </a:t>
            </a:r>
            <a:endParaRPr kumimoji="1" lang="zh-TW" altLang="en-US" sz="270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0" y="1341438"/>
            <a:ext cx="7129463" cy="574675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zh-TW" altLang="en-US" u="dbl" dirty="0" smtClean="0">
                <a:latin typeface="+mj-ea"/>
                <a:ea typeface="+mj-ea"/>
              </a:rPr>
              <a:t>以時空的角度呈現臺灣佛寺資料</a:t>
            </a: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 l="17429" t="13802" r="18926" b="1073"/>
          <a:stretch>
            <a:fillRect/>
          </a:stretch>
        </p:blipFill>
        <p:spPr bwMode="auto">
          <a:xfrm>
            <a:off x="683568" y="1924346"/>
            <a:ext cx="7632848" cy="4312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395536" y="4941168"/>
            <a:ext cx="3816424" cy="140038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0440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zh-TW" altLang="en-US" sz="2000" dirty="0" smtClean="0"/>
              <a:t>以</a:t>
            </a:r>
            <a:r>
              <a:rPr lang="en-US" altLang="zh-TW" sz="2000" dirty="0" smtClean="0"/>
              <a:t>GIS</a:t>
            </a:r>
            <a:r>
              <a:rPr lang="zh-TW" altLang="en-US" sz="2000" dirty="0" smtClean="0"/>
              <a:t>系統</a:t>
            </a:r>
            <a:r>
              <a:rPr lang="en-US" altLang="zh-TW" sz="2000" dirty="0" smtClean="0"/>
              <a:t>+</a:t>
            </a:r>
            <a:r>
              <a:rPr lang="zh-TW" altLang="en-US" sz="2000" dirty="0" smtClean="0"/>
              <a:t>時間概念</a:t>
            </a:r>
            <a:r>
              <a:rPr lang="en-US" altLang="zh-TW" sz="2000" dirty="0" smtClean="0"/>
              <a:t>, </a:t>
            </a:r>
            <a:r>
              <a:rPr lang="zh-TW" altLang="en-US" sz="2000" dirty="0" smtClean="0"/>
              <a:t>呈現台灣佛寺新面相</a:t>
            </a:r>
            <a:endParaRPr lang="en-US" altLang="zh-TW" sz="2000" dirty="0" smtClean="0"/>
          </a:p>
          <a:p>
            <a:pPr marL="104400">
              <a:spcBef>
                <a:spcPts val="0"/>
              </a:spcBef>
              <a:buFont typeface="Arial" pitchFamily="34" charset="0"/>
              <a:buChar char="•"/>
            </a:pPr>
            <a:r>
              <a:rPr lang="zh-TW" altLang="en-US" sz="2000" dirty="0" smtClean="0"/>
              <a:t>空間</a:t>
            </a:r>
            <a:r>
              <a:rPr lang="en-US" altLang="zh-TW" sz="2000" dirty="0" smtClean="0"/>
              <a:t>+</a:t>
            </a:r>
            <a:r>
              <a:rPr lang="zh-TW" altLang="en-US" sz="2000" dirty="0" smtClean="0"/>
              <a:t>時間＝</a:t>
            </a:r>
            <a:r>
              <a:rPr lang="en-US" altLang="zh-TW" sz="2000" dirty="0" smtClean="0"/>
              <a:t> </a:t>
            </a:r>
            <a:r>
              <a:rPr lang="zh-TW" altLang="en-US" sz="2000" dirty="0" smtClean="0"/>
              <a:t>重現台灣佛寺歷史地理分佈</a:t>
            </a:r>
            <a:endParaRPr lang="en-US" altLang="zh-TW" sz="2000" dirty="0" smtClean="0"/>
          </a:p>
        </p:txBody>
      </p:sp>
      <p:sp>
        <p:nvSpPr>
          <p:cNvPr id="8" name="文字方塊 7"/>
          <p:cNvSpPr txBox="1"/>
          <p:nvPr/>
        </p:nvSpPr>
        <p:spPr>
          <a:xfrm>
            <a:off x="395536" y="6381328"/>
            <a:ext cx="6480720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http://buddhistinformatics.ddbc.edu.tw/taiwanbudgis/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588224" y="764704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文物＋</a:t>
            </a:r>
            <a:r>
              <a:rPr lang="en-US" altLang="zh-TW" dirty="0" smtClean="0"/>
              <a:t>GIS</a:t>
            </a:r>
            <a:r>
              <a:rPr lang="zh-TW" altLang="en-US" dirty="0" smtClean="0"/>
              <a:t>介面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36CE9E-BA2D-4581-83BA-98E50BCDFDB9}" type="slidenum">
              <a:rPr lang="zh-TW" altLang="en-US"/>
              <a:pPr>
                <a:defRPr/>
              </a:pPr>
              <a:t>15</a:t>
            </a:fld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4294967295"/>
          </p:nvPr>
        </p:nvSpPr>
        <p:spPr>
          <a:xfrm>
            <a:off x="395536" y="1484784"/>
            <a:ext cx="7467600" cy="4856163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dirty="0" smtClean="0"/>
              <a:t>提供多本辭典電子內容：</a:t>
            </a:r>
            <a:endParaRPr lang="en-US" altLang="zh-TW" dirty="0" smtClean="0"/>
          </a:p>
          <a:p>
            <a:pPr marL="962406" lvl="1" indent="-514350">
              <a:buFont typeface="+mj-lt"/>
              <a:buAutoNum type="arabicPeriod"/>
            </a:pPr>
            <a:r>
              <a:rPr lang="en-US" altLang="zh-TW" dirty="0" err="1" smtClean="0"/>
              <a:t>Soothill-Hodous</a:t>
            </a:r>
            <a:r>
              <a:rPr lang="en-US" altLang="zh-TW" dirty="0" smtClean="0"/>
              <a:t>: "A Dictionary of Chinese Buddhist Terms"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US" altLang="zh-TW" dirty="0" err="1" smtClean="0"/>
              <a:t>Mahāvyutpatti</a:t>
            </a:r>
            <a:r>
              <a:rPr lang="en-US" altLang="zh-TW" dirty="0" smtClean="0"/>
              <a:t> (bye brag </a:t>
            </a:r>
            <a:r>
              <a:rPr lang="en-US" altLang="zh-TW" dirty="0" err="1" smtClean="0"/>
              <a:t>rtog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byed</a:t>
            </a:r>
            <a:r>
              <a:rPr lang="en-US" altLang="zh-TW" dirty="0" smtClean="0"/>
              <a:t>)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US" altLang="zh-TW" dirty="0" err="1" smtClean="0"/>
              <a:t>Pentaglot</a:t>
            </a:r>
            <a:r>
              <a:rPr lang="en-US" altLang="zh-TW" dirty="0" smtClean="0"/>
              <a:t> Dictionary of Buddhist Terms</a:t>
            </a:r>
          </a:p>
          <a:p>
            <a:pPr marL="962406" lvl="1" indent="-514350">
              <a:buFont typeface="+mj-lt"/>
              <a:buAutoNum type="arabicPeriod"/>
            </a:pPr>
            <a:r>
              <a:rPr lang="zh-TW" altLang="en-US" dirty="0" smtClean="0"/>
              <a:t>南山律學辭典 </a:t>
            </a:r>
            <a:r>
              <a:rPr lang="en-US" altLang="zh-TW" dirty="0" smtClean="0"/>
              <a:t>- </a:t>
            </a:r>
            <a:r>
              <a:rPr lang="en-US" altLang="zh-TW" dirty="0" err="1" smtClean="0"/>
              <a:t>Nanshan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Vinaya</a:t>
            </a:r>
            <a:r>
              <a:rPr lang="en-US" altLang="zh-TW" dirty="0" smtClean="0"/>
              <a:t> Dictionary</a:t>
            </a:r>
          </a:p>
          <a:p>
            <a:pPr marL="962406" lvl="1" indent="-514350">
              <a:buFont typeface="+mj-lt"/>
              <a:buAutoNum type="arabicPeriod"/>
            </a:pPr>
            <a:r>
              <a:rPr lang="zh-TW" altLang="en-US" dirty="0" smtClean="0"/>
              <a:t>丁福保</a:t>
            </a:r>
            <a:r>
              <a:rPr lang="en-US" altLang="zh-TW" dirty="0" smtClean="0"/>
              <a:t>:</a:t>
            </a:r>
            <a:r>
              <a:rPr lang="zh-TW" altLang="en-US" dirty="0" smtClean="0"/>
              <a:t>佛學大辭典 </a:t>
            </a:r>
            <a:r>
              <a:rPr lang="en-US" altLang="zh-TW" dirty="0" smtClean="0"/>
              <a:t>- Ding </a:t>
            </a:r>
            <a:r>
              <a:rPr lang="en-US" altLang="zh-TW" dirty="0" err="1" smtClean="0"/>
              <a:t>Fubao's</a:t>
            </a:r>
            <a:r>
              <a:rPr lang="en-US" altLang="zh-TW" dirty="0" smtClean="0"/>
              <a:t> Dictionary of Buddhist Studies</a:t>
            </a:r>
          </a:p>
          <a:p>
            <a:pPr marL="962406" lvl="1" indent="-514350">
              <a:buFont typeface="+mj-lt"/>
              <a:buAutoNum type="arabicPeriod"/>
            </a:pPr>
            <a:endParaRPr lang="en-US" altLang="zh-TW" dirty="0" smtClean="0"/>
          </a:p>
          <a:p>
            <a:r>
              <a:rPr lang="zh-TW" altLang="en-US" dirty="0" smtClean="0"/>
              <a:t>提供各式格式資料下載：</a:t>
            </a:r>
            <a:endParaRPr lang="en-US" altLang="zh-TW" dirty="0" smtClean="0"/>
          </a:p>
          <a:p>
            <a:pPr lvl="1"/>
            <a:r>
              <a:rPr lang="en-US" altLang="zh-TW" dirty="0" err="1" smtClean="0"/>
              <a:t>StarDict</a:t>
            </a:r>
            <a:r>
              <a:rPr lang="en-US" altLang="zh-TW" dirty="0" smtClean="0"/>
              <a:t>(</a:t>
            </a:r>
            <a:r>
              <a:rPr lang="zh-TW" altLang="en-US" dirty="0" smtClean="0"/>
              <a:t>星際譯王</a:t>
            </a:r>
            <a:r>
              <a:rPr lang="en-US" altLang="zh-TW" dirty="0" smtClean="0"/>
              <a:t>) </a:t>
            </a:r>
            <a:r>
              <a:rPr lang="zh-TW" altLang="en-US" dirty="0" smtClean="0"/>
              <a:t>字典格式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Dr. eye (</a:t>
            </a:r>
            <a:r>
              <a:rPr lang="en-US" altLang="zh-TW" dirty="0" err="1" smtClean="0"/>
              <a:t>Dr.eye</a:t>
            </a:r>
            <a:r>
              <a:rPr lang="en-US" altLang="zh-TW" dirty="0" smtClean="0"/>
              <a:t> 8 Dr. eye 9)</a:t>
            </a:r>
          </a:p>
          <a:p>
            <a:pPr lvl="1"/>
            <a:r>
              <a:rPr lang="en-US" altLang="zh-TW" dirty="0" smtClean="0"/>
              <a:t>Xml Source</a:t>
            </a:r>
          </a:p>
          <a:p>
            <a:pPr lvl="1"/>
            <a:endParaRPr lang="en-US" altLang="zh-TW" dirty="0" smtClean="0"/>
          </a:p>
          <a:p>
            <a:r>
              <a:rPr lang="zh-TW" altLang="en-US" dirty="0" smtClean="0"/>
              <a:t>未來考慮提供線上辭典服務</a:t>
            </a:r>
            <a:endParaRPr lang="en-US" altLang="zh-TW" dirty="0" smtClean="0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472653" y="165243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zh-TW" altLang="en-US" sz="4400" dirty="0" smtClean="0">
                <a:solidFill>
                  <a:prstClr val="white"/>
                </a:solidFill>
              </a:rPr>
              <a:t>數位辭典</a:t>
            </a:r>
            <a:endParaRPr kumimoji="0" lang="zh-TW" altLang="en-US" sz="4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67544" y="6237312"/>
            <a:ext cx="712879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http://buddhistinformatics.ddbc.edu.tw/glossaries/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2843808" y="548680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佛學辭典專案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588224" y="764704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詞彙</a:t>
            </a:r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403104"/>
            <a:ext cx="4461001" cy="4725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82B6B48-0F4D-42AB-A075-98C06B2D1E3F}" type="slidenum">
              <a:rPr lang="zh-TW" altLang="en-US" smtClean="0"/>
              <a:pPr/>
              <a:t>16</a:t>
            </a:fld>
            <a:endParaRPr lang="zh-TW" alt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332656"/>
            <a:ext cx="7402513" cy="641350"/>
          </a:xfrm>
        </p:spPr>
        <p:txBody>
          <a:bodyPr>
            <a:normAutofit fontScale="90000"/>
          </a:bodyPr>
          <a:lstStyle/>
          <a:p>
            <a:r>
              <a:rPr lang="zh-TW" altLang="en-US" sz="4400" dirty="0" smtClean="0">
                <a:solidFill>
                  <a:schemeClr val="bg1"/>
                </a:solidFill>
              </a:rPr>
              <a:t>中國佛教寺廟志數位典藏</a:t>
            </a:r>
            <a:endParaRPr lang="zh-TW" altLang="en-US" sz="4400" dirty="0">
              <a:solidFill>
                <a:schemeClr val="bg1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t="18605" b="2326"/>
          <a:stretch>
            <a:fillRect/>
          </a:stretch>
        </p:blipFill>
        <p:spPr bwMode="auto">
          <a:xfrm>
            <a:off x="3707904" y="1340768"/>
            <a:ext cx="4801045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8"/>
          <p:cNvSpPr txBox="1"/>
          <p:nvPr/>
        </p:nvSpPr>
        <p:spPr>
          <a:xfrm>
            <a:off x="323528" y="1412776"/>
            <a:ext cx="3240360" cy="40934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TW" altLang="en-US" sz="2000" dirty="0" smtClean="0"/>
              <a:t>中國佛寺史志彙刊</a:t>
            </a:r>
            <a:r>
              <a:rPr lang="en-US" altLang="zh-TW" sz="2000" dirty="0" smtClean="0"/>
              <a:t>. </a:t>
            </a:r>
            <a:r>
              <a:rPr lang="en-US" sz="2000" dirty="0" smtClean="0"/>
              <a:t>Taipei, 1980-1985. </a:t>
            </a:r>
            <a:r>
              <a:rPr lang="zh-TW" altLang="en-US" sz="2000" dirty="0" smtClean="0"/>
              <a:t>杜潔祥編撰</a:t>
            </a:r>
            <a:r>
              <a:rPr lang="en-US" altLang="zh-TW" sz="2000" dirty="0" smtClean="0"/>
              <a:t>. </a:t>
            </a:r>
            <a:r>
              <a:rPr lang="en-US" sz="2000" dirty="0" smtClean="0"/>
              <a:t>110 vols.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zh-TW" altLang="en-US" sz="2000" dirty="0" smtClean="0"/>
              <a:t>中国佛寺志叢刊</a:t>
            </a:r>
            <a:r>
              <a:rPr lang="en-US" altLang="zh-TW" sz="2000" dirty="0" smtClean="0"/>
              <a:t>. </a:t>
            </a:r>
            <a:r>
              <a:rPr lang="zh-TW" altLang="en-US" sz="2000" dirty="0" smtClean="0"/>
              <a:t>广陵书社 </a:t>
            </a:r>
            <a:r>
              <a:rPr lang="en-US" altLang="zh-TW" sz="2000" dirty="0" smtClean="0"/>
              <a:t>2006 </a:t>
            </a:r>
            <a:r>
              <a:rPr lang="zh-TW" altLang="en-US" sz="2000" dirty="0" smtClean="0"/>
              <a:t>张智編撰</a:t>
            </a:r>
            <a:r>
              <a:rPr lang="en-US" altLang="zh-TW" sz="2000" dirty="0" smtClean="0"/>
              <a:t>, </a:t>
            </a:r>
            <a:r>
              <a:rPr lang="en-US" sz="2000" dirty="0" smtClean="0"/>
              <a:t>130 </a:t>
            </a:r>
            <a:r>
              <a:rPr lang="en-US" sz="2000" dirty="0" err="1" smtClean="0"/>
              <a:t>vols</a:t>
            </a:r>
            <a:endParaRPr lang="en-US" altLang="zh-TW" sz="2000" dirty="0" smtClean="0"/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altLang="zh-TW" sz="2000" dirty="0" smtClean="0"/>
              <a:t>2007</a:t>
            </a:r>
            <a:r>
              <a:rPr lang="zh-TW" altLang="en-US" sz="2000" dirty="0" smtClean="0"/>
              <a:t>至</a:t>
            </a:r>
            <a:r>
              <a:rPr lang="en-US" altLang="zh-TW" sz="2000" dirty="0" smtClean="0"/>
              <a:t>2010</a:t>
            </a:r>
            <a:r>
              <a:rPr lang="zh-TW" altLang="en-US" sz="2000" dirty="0" smtClean="0"/>
              <a:t>期間，數位化了</a:t>
            </a:r>
            <a:r>
              <a:rPr lang="en-US" altLang="zh-TW" sz="2000" dirty="0" smtClean="0"/>
              <a:t>237</a:t>
            </a:r>
            <a:r>
              <a:rPr lang="zh-TW" altLang="en-US" sz="2000" dirty="0" smtClean="0"/>
              <a:t>寺志及全文化了</a:t>
            </a:r>
            <a:r>
              <a:rPr lang="en-US" altLang="zh-TW" sz="2000" dirty="0" smtClean="0"/>
              <a:t>13</a:t>
            </a:r>
            <a:r>
              <a:rPr lang="zh-TW" altLang="en-US" sz="2000" dirty="0" smtClean="0"/>
              <a:t>寺志（使用</a:t>
            </a:r>
            <a:r>
              <a:rPr lang="en-US" altLang="zh-TW" sz="2000" dirty="0" smtClean="0"/>
              <a:t>TEI/XML</a:t>
            </a:r>
            <a:r>
              <a:rPr lang="zh-TW" altLang="en-US" sz="2000" dirty="0" smtClean="0"/>
              <a:t>標記）且預計於</a:t>
            </a:r>
            <a:r>
              <a:rPr lang="en-US" altLang="zh-TW" sz="2000" dirty="0" smtClean="0"/>
              <a:t>2013</a:t>
            </a:r>
            <a:r>
              <a:rPr lang="zh-TW" altLang="en-US" sz="2000" dirty="0" smtClean="0"/>
              <a:t>年以紙本印刷問世。</a:t>
            </a:r>
            <a:endParaRPr lang="en-US" sz="2000" dirty="0" smtClean="0"/>
          </a:p>
        </p:txBody>
      </p:sp>
      <p:pic>
        <p:nvPicPr>
          <p:cNvPr id="236547" name="Picture 3"/>
          <p:cNvPicPr>
            <a:picLocks noChangeAspect="1" noChangeArrowheads="1"/>
          </p:cNvPicPr>
          <p:nvPr/>
        </p:nvPicPr>
        <p:blipFill>
          <a:blip r:embed="rId4" cstate="print"/>
          <a:srcRect l="6826" t="12500" r="20813"/>
          <a:stretch>
            <a:fillRect/>
          </a:stretch>
        </p:blipFill>
        <p:spPr bwMode="auto">
          <a:xfrm>
            <a:off x="3707904" y="3789040"/>
            <a:ext cx="4104456" cy="271049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0" name="文字方塊 9"/>
          <p:cNvSpPr txBox="1"/>
          <p:nvPr/>
        </p:nvSpPr>
        <p:spPr>
          <a:xfrm>
            <a:off x="6588224" y="836712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全文</a:t>
            </a:r>
            <a:endParaRPr 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395536" y="6165304"/>
            <a:ext cx="571504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http://buddhistinformatics.ddbc.edu.tw/fosizhi/</a:t>
            </a:r>
            <a:endParaRPr lang="zh-TW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0161-28B5-4EF8-8ACE-D7E90E2945EF}" type="datetime1">
              <a:rPr lang="zh-TW" altLang="en-US" smtClean="0"/>
              <a:pPr/>
              <a:t>2011/11/2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dirty="0" smtClean="0"/>
              <a:t>洪振洲＠</a:t>
            </a:r>
            <a:r>
              <a:rPr lang="en-US" altLang="zh-TW" dirty="0" smtClean="0"/>
              <a:t>NTUST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161F-1AA2-43BE-8056-D71A6FAC2885}" type="slidenum">
              <a:rPr lang="zh-TW" altLang="en-US" smtClean="0"/>
              <a:pPr/>
              <a:t>17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395536" y="260648"/>
            <a:ext cx="8345487" cy="898525"/>
          </a:xfrm>
        </p:spPr>
        <p:txBody>
          <a:bodyPr>
            <a:noAutofit/>
          </a:bodyPr>
          <a:lstStyle/>
          <a:p>
            <a:r>
              <a:rPr lang="zh-TW" altLang="en-US" sz="4000" b="0" dirty="0" smtClean="0">
                <a:solidFill>
                  <a:schemeClr val="bg1"/>
                </a:solidFill>
                <a:effectLst/>
                <a:latin typeface="微軟正黑體" pitchFamily="34" charset="-120"/>
                <a:ea typeface="微軟正黑體" pitchFamily="34" charset="-120"/>
              </a:rPr>
              <a:t>宋高僧傳之校勘與數位化版本</a:t>
            </a:r>
            <a:endParaRPr lang="zh-TW" altLang="en-US" sz="2800" u="sng" dirty="0"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8475903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9"/>
          <p:cNvSpPr txBox="1"/>
          <p:nvPr/>
        </p:nvSpPr>
        <p:spPr>
          <a:xfrm>
            <a:off x="6732240" y="1340768"/>
            <a:ext cx="201622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dirty="0" smtClean="0"/>
              <a:t>全文＋</a:t>
            </a:r>
            <a:r>
              <a:rPr lang="en-US" altLang="zh-TW" dirty="0" smtClean="0"/>
              <a:t>GIS</a:t>
            </a:r>
            <a:r>
              <a:rPr lang="zh-TW" altLang="en-US" dirty="0" smtClean="0"/>
              <a:t>介面</a:t>
            </a:r>
            <a:endParaRPr 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395536" y="1340768"/>
            <a:ext cx="640871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http://dev.ddbc.edu.tw/songgaosengzhuan/interface/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644008" y="4581128"/>
            <a:ext cx="3816424" cy="18002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以宋高僧傳內容為底本</a:t>
            </a:r>
            <a:endParaRPr kumimoji="0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內文提供新式標點符號</a:t>
            </a:r>
            <a:endParaRPr kumimoji="0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更正及注解先前版本的錯誤用字</a:t>
            </a:r>
            <a:endParaRPr kumimoji="0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對校</a:t>
            </a:r>
            <a:r>
              <a:rPr kumimoji="0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《</a:t>
            </a: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大正藏</a:t>
            </a:r>
            <a:r>
              <a:rPr kumimoji="0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》</a:t>
            </a: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與</a:t>
            </a:r>
            <a:r>
              <a:rPr kumimoji="0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《</a:t>
            </a: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磧砂藏</a:t>
            </a:r>
            <a:r>
              <a:rPr kumimoji="0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》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注出內文所提到的文獻，並引用適當的版本</a:t>
            </a:r>
            <a:endParaRPr kumimoji="0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對於艱澀的辭彙與用典，提供豐富的注解</a:t>
            </a:r>
            <a:endParaRPr kumimoji="0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7557E-4442-4E79-9AF2-66A424DE1BE4}" type="slidenum">
              <a:rPr lang="en-US" altLang="zh-TW" smtClean="0"/>
              <a:pPr/>
              <a:t>18</a:t>
            </a:fld>
            <a:endParaRPr lang="en-US" altLang="zh-TW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60438" y="549275"/>
            <a:ext cx="8183562" cy="1050925"/>
          </a:xfrm>
        </p:spPr>
        <p:txBody>
          <a:bodyPr>
            <a:normAutofit/>
          </a:bodyPr>
          <a:lstStyle/>
          <a:p>
            <a:r>
              <a:rPr lang="zh-TW" altLang="en-US" sz="4800" b="0" dirty="0" smtClean="0">
                <a:solidFill>
                  <a:schemeClr val="bg1"/>
                </a:solidFill>
                <a:effectLst/>
              </a:rPr>
              <a:t>專案分析</a:t>
            </a:r>
            <a:endParaRPr lang="zh-TW" altLang="en-US" sz="4800" b="0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-36511" y="1"/>
          <a:ext cx="9180512" cy="6872819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02256"/>
                <a:gridCol w="5530391"/>
                <a:gridCol w="504056"/>
                <a:gridCol w="504056"/>
                <a:gridCol w="432048"/>
                <a:gridCol w="576064"/>
                <a:gridCol w="432048"/>
                <a:gridCol w="432048"/>
                <a:gridCol w="467545"/>
              </a:tblGrid>
              <a:tr h="42567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/>
                        <a:t>全文</a:t>
                      </a:r>
                      <a:endParaRPr lang="en-US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/>
                        <a:t>詞彙</a:t>
                      </a:r>
                      <a:endParaRPr lang="en-US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/>
                        <a:t>書目</a:t>
                      </a:r>
                      <a:endParaRPr lang="en-US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200" kern="100" dirty="0"/>
                        <a:t>人時地</a:t>
                      </a:r>
                      <a:endParaRPr lang="en-US" sz="1400" kern="100" dirty="0"/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200" kern="100" dirty="0"/>
                        <a:t>標記</a:t>
                      </a:r>
                      <a:endParaRPr lang="en-US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200" kern="100" dirty="0"/>
                        <a:t>資料庫</a:t>
                      </a:r>
                      <a:endParaRPr lang="en-US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/>
                        <a:t>圖片</a:t>
                      </a:r>
                      <a:endParaRPr lang="en-US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/>
                        <a:t>影音</a:t>
                      </a:r>
                      <a:endParaRPr lang="en-US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中華電子佛典協會</a:t>
                      </a:r>
                      <a:r>
                        <a:rPr lang="en-US" sz="1500" kern="100" dirty="0"/>
                        <a:t>CBETA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2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明清日據台灣佛教文獻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3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台灣佛教數位博物館：蓬萊淨土遊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4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《法華經》多種語文版本資料庫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5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瑜伽師地論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6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緬甸聖典寫本簡明目錄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7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穆克紀教授訪台講學紀念專輯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8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李志夫榮譽所長紀念光碟專輯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9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臨濟、曹洞法脈東初老和尚紀念數位典藏專輯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10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法鼓全集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11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中文詞彙與跨語詞彙抽取技術在數位佛典上的研發與應用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12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數位博物館玄奘西域行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13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滿文大藏經研究資料集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14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別譯雜阿含經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15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台灣佛寺時空平台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16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《臺灣佛教》期刊數位典藏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17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規範資料庫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18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佛教藏經目錄數位資料庫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19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民國佛教期刊書目資料庫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20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佛學詞典</a:t>
                      </a:r>
                      <a:r>
                        <a:rPr lang="en-US" sz="1500" kern="100" dirty="0"/>
                        <a:t>(Glossaries for Buddhist Studies)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21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名山古剎</a:t>
                      </a:r>
                      <a:r>
                        <a:rPr lang="en-US" sz="1500" kern="100" dirty="0"/>
                        <a:t>-</a:t>
                      </a:r>
                      <a:r>
                        <a:rPr lang="zh-TW" sz="1500" kern="100" dirty="0"/>
                        <a:t>《中國佛寺史志》數位典藏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22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佛教傳記文學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2432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23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《宋高僧傳》之校勘與數位化版本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45608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24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/>
                        <a:t>佛教文獻詞彙數位資源之建置與研究—數位時代的佛學工具書與整合服務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/>
                        <a:t>V</a:t>
                      </a: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  <a:tr h="3816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Calibri"/>
                          <a:ea typeface="新細明體"/>
                          <a:cs typeface="Times New Roman"/>
                        </a:rPr>
                        <a:t>25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500" kern="100" dirty="0" smtClean="0"/>
                        <a:t>西藏</a:t>
                      </a:r>
                      <a:r>
                        <a:rPr lang="zh-TW" sz="1500" kern="100" dirty="0"/>
                        <a:t>珍藏語音檔案研究計畫</a:t>
                      </a:r>
                      <a:endParaRPr lang="en-US" sz="15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4000" marR="28597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/>
                        <a:t>V</a:t>
                      </a:r>
                      <a:endParaRPr lang="en-US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597" marR="28597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 smtClean="0"/>
              <a:t>專案人員：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佛寺志專案人員：</a:t>
            </a:r>
            <a:r>
              <a:rPr lang="en-US" altLang="zh-TW" dirty="0" smtClean="0"/>
              <a:t>5</a:t>
            </a:r>
            <a:r>
              <a:rPr lang="zh-TW" altLang="en-US" dirty="0" smtClean="0"/>
              <a:t>位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佛教傳記文學專案人員：</a:t>
            </a:r>
            <a:r>
              <a:rPr lang="en-US" altLang="zh-TW" dirty="0" smtClean="0"/>
              <a:t>1</a:t>
            </a:r>
            <a:r>
              <a:rPr lang="zh-TW" altLang="en-US" dirty="0" smtClean="0"/>
              <a:t>名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規範資料庫：</a:t>
            </a:r>
            <a:r>
              <a:rPr lang="en-US" altLang="zh-TW" dirty="0" smtClean="0"/>
              <a:t>1</a:t>
            </a:r>
            <a:r>
              <a:rPr lang="zh-TW" altLang="en-US" dirty="0" smtClean="0"/>
              <a:t>名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絲路專案：</a:t>
            </a:r>
            <a:r>
              <a:rPr lang="en-US" altLang="zh-TW" dirty="0" smtClean="0"/>
              <a:t>2</a:t>
            </a:r>
            <a:r>
              <a:rPr lang="zh-TW" altLang="en-US" dirty="0" smtClean="0"/>
              <a:t>名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工具書專案：</a:t>
            </a:r>
            <a:r>
              <a:rPr lang="en-US" altLang="zh-TW" dirty="0" smtClean="0"/>
              <a:t>2</a:t>
            </a:r>
            <a:r>
              <a:rPr lang="zh-TW" altLang="en-US" dirty="0" smtClean="0"/>
              <a:t>名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國圖合作案：</a:t>
            </a:r>
            <a:r>
              <a:rPr lang="en-US" altLang="zh-TW" dirty="0" smtClean="0"/>
              <a:t>1</a:t>
            </a:r>
            <a:r>
              <a:rPr lang="zh-TW" altLang="en-US" dirty="0" smtClean="0"/>
              <a:t>名＋</a:t>
            </a:r>
            <a:r>
              <a:rPr lang="en-US" altLang="zh-TW" dirty="0" smtClean="0"/>
              <a:t>CBETA</a:t>
            </a:r>
            <a:r>
              <a:rPr lang="zh-TW" altLang="en-US" dirty="0" smtClean="0"/>
              <a:t>團隊人員</a:t>
            </a:r>
            <a:endParaRPr lang="en-US" altLang="zh-TW" dirty="0" smtClean="0"/>
          </a:p>
          <a:p>
            <a:pPr lvl="1"/>
            <a:endParaRPr lang="en-US" altLang="zh-TW" dirty="0" smtClean="0"/>
          </a:p>
          <a:p>
            <a:r>
              <a:rPr lang="zh-TW" altLang="en-US" dirty="0" smtClean="0"/>
              <a:t>校方數位典藏組專職人員：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行政人員</a:t>
            </a:r>
            <a:r>
              <a:rPr lang="en-US" altLang="zh-TW" dirty="0" smtClean="0"/>
              <a:t>: 2 </a:t>
            </a:r>
            <a:r>
              <a:rPr lang="zh-TW" altLang="en-US" dirty="0" smtClean="0"/>
              <a:t>名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資訊技術人員：</a:t>
            </a:r>
            <a:r>
              <a:rPr lang="en-US" altLang="zh-TW" dirty="0" smtClean="0"/>
              <a:t>2</a:t>
            </a:r>
            <a:r>
              <a:rPr lang="zh-TW" altLang="en-US" dirty="0" smtClean="0"/>
              <a:t>名</a:t>
            </a:r>
            <a:endParaRPr 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683568" y="76470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dirty="0" smtClean="0">
                <a:solidFill>
                  <a:schemeClr val="bg1"/>
                </a:solidFill>
              </a:rPr>
              <a:t>DDBC </a:t>
            </a:r>
            <a:r>
              <a:rPr lang="zh-TW" altLang="en-US" sz="4800" dirty="0" smtClean="0">
                <a:solidFill>
                  <a:schemeClr val="bg1"/>
                </a:solidFill>
              </a:rPr>
              <a:t>數位典藏人力</a:t>
            </a:r>
            <a:r>
              <a:rPr lang="zh-TW" altLang="en-US" sz="4800" dirty="0">
                <a:solidFill>
                  <a:schemeClr val="bg1"/>
                </a:solidFill>
              </a:rPr>
              <a:t>配置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因缺乏專人照顧，而使專案網站有許多無法連結的部份而不自知。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早期的專案成果於今日平台展現時覺得過時，或甚至無法運行。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工程師已經離職，修正程式問題有困難。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專案結束後，因交接不清，無法進行問題處理。</a:t>
            </a:r>
            <a:endParaRPr lang="en-US" altLang="zh-TW" dirty="0" smtClean="0"/>
          </a:p>
        </p:txBody>
      </p:sp>
      <p:sp>
        <p:nvSpPr>
          <p:cNvPr id="3" name="文字方塊 2"/>
          <p:cNvSpPr txBox="1"/>
          <p:nvPr/>
        </p:nvSpPr>
        <p:spPr>
          <a:xfrm>
            <a:off x="683568" y="76470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</a:rPr>
              <a:t>目前遇到之維運問題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dirty="0" smtClean="0"/>
              <a:t>加強推廣專案，增加結果被使用的機會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只要被使用，就會有來自使用者的要求，就會減低問題沒有被發現的問題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建立專案容易被看見的方式</a:t>
            </a:r>
            <a:r>
              <a:rPr lang="en-US" altLang="zh-TW" dirty="0" smtClean="0"/>
              <a:t> </a:t>
            </a:r>
          </a:p>
          <a:p>
            <a:pPr lvl="1"/>
            <a:r>
              <a:rPr lang="zh-TW" altLang="en-US" dirty="0" smtClean="0"/>
              <a:t>建立單一、整合的入口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加強宣傳，多參與相關發表會，國內外學術會議。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向國際相關研究社群宣傳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長期保存以資料為主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專案建立時，考慮資料與介面分離的設計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考量資料的「完整性」與「自我解釋能力」</a:t>
            </a:r>
            <a:endParaRPr lang="en-US" altLang="zh-TW" dirty="0" smtClean="0"/>
          </a:p>
          <a:p>
            <a:endParaRPr lang="en-US" altLang="zh-TW" dirty="0" smtClean="0"/>
          </a:p>
        </p:txBody>
      </p:sp>
      <p:sp>
        <p:nvSpPr>
          <p:cNvPr id="3" name="文字方塊 2"/>
          <p:cNvSpPr txBox="1"/>
          <p:nvPr/>
        </p:nvSpPr>
        <p:spPr>
          <a:xfrm>
            <a:off x="683568" y="76470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</a:rPr>
              <a:t>因應之道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建立</a:t>
            </a:r>
            <a:r>
              <a:rPr lang="en-US" altLang="zh-TW" dirty="0" smtClean="0"/>
              <a:t> </a:t>
            </a:r>
            <a:r>
              <a:rPr lang="zh-TW" altLang="en-US" dirty="0" smtClean="0"/>
              <a:t>「</a:t>
            </a:r>
            <a:r>
              <a:rPr lang="en-US" altLang="zh-TW" dirty="0" smtClean="0"/>
              <a:t>DDBC </a:t>
            </a:r>
            <a:r>
              <a:rPr lang="zh-TW" altLang="en-US" dirty="0" smtClean="0"/>
              <a:t>數位資源網站」，統整所有數位專案資源。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資源共享：統整各專案共用資源，共建共享。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浴火重生：加值原有數位資料，執行新的數位資源專案。</a:t>
            </a:r>
            <a:endParaRPr lang="en-US" altLang="zh-TW" dirty="0" smtClean="0"/>
          </a:p>
        </p:txBody>
      </p:sp>
      <p:sp>
        <p:nvSpPr>
          <p:cNvPr id="3" name="文字方塊 2"/>
          <p:cNvSpPr txBox="1"/>
          <p:nvPr/>
        </p:nvSpPr>
        <p:spPr>
          <a:xfrm>
            <a:off x="683568" y="76470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</a:rPr>
              <a:t>永續經營規劃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zh-TW" altLang="en-US" dirty="0" smtClean="0"/>
              <a:t>各專案網站介紹與連結</a:t>
            </a:r>
            <a:r>
              <a:rPr lang="en-US" altLang="zh-TW" dirty="0" smtClean="0"/>
              <a:t> (</a:t>
            </a:r>
            <a:r>
              <a:rPr lang="zh-TW" altLang="en-US" dirty="0" smtClean="0"/>
              <a:t>雛型完成</a:t>
            </a:r>
            <a:r>
              <a:rPr lang="en-US" altLang="zh-TW" dirty="0" smtClean="0"/>
              <a:t>)</a:t>
            </a:r>
          </a:p>
          <a:p>
            <a:pPr>
              <a:spcBef>
                <a:spcPts val="1200"/>
              </a:spcBef>
            </a:pPr>
            <a:r>
              <a:rPr lang="zh-TW" altLang="en-US" dirty="0" smtClean="0"/>
              <a:t>可以搜尋到所有專案的整合搜尋 </a:t>
            </a:r>
            <a:r>
              <a:rPr lang="en-US" altLang="zh-TW" dirty="0" smtClean="0"/>
              <a:t>(</a:t>
            </a:r>
            <a:r>
              <a:rPr lang="zh-TW" altLang="en-US" dirty="0" smtClean="0"/>
              <a:t>雛型完成</a:t>
            </a:r>
            <a:r>
              <a:rPr lang="en-US" altLang="zh-TW" dirty="0" smtClean="0"/>
              <a:t>)</a:t>
            </a:r>
          </a:p>
          <a:p>
            <a:pPr>
              <a:spcBef>
                <a:spcPts val="1200"/>
              </a:spcBef>
            </a:pPr>
            <a:r>
              <a:rPr lang="zh-TW" altLang="en-US" dirty="0" smtClean="0"/>
              <a:t>數位資源資料的永久典藏機制</a:t>
            </a:r>
            <a:r>
              <a:rPr lang="en-US" altLang="zh-TW" dirty="0" smtClean="0"/>
              <a:t>(</a:t>
            </a:r>
            <a:r>
              <a:rPr lang="zh-TW" altLang="en-US" dirty="0" smtClean="0"/>
              <a:t>規劃進行中</a:t>
            </a:r>
            <a:r>
              <a:rPr lang="en-US" altLang="zh-TW" dirty="0" smtClean="0"/>
              <a:t>)</a:t>
            </a:r>
          </a:p>
          <a:p>
            <a:pPr>
              <a:spcBef>
                <a:spcPts val="1200"/>
              </a:spcBef>
            </a:pPr>
            <a:r>
              <a:rPr lang="zh-TW" altLang="en-US" dirty="0" smtClean="0"/>
              <a:t>數位資源製作</a:t>
            </a:r>
            <a:r>
              <a:rPr lang="en-US" altLang="zh-TW" dirty="0" smtClean="0"/>
              <a:t>know-how</a:t>
            </a:r>
            <a:r>
              <a:rPr lang="zh-TW" altLang="en-US" dirty="0" smtClean="0"/>
              <a:t>的保存機制 </a:t>
            </a:r>
            <a:r>
              <a:rPr lang="en-US" altLang="zh-TW" dirty="0" smtClean="0"/>
              <a:t>(</a:t>
            </a:r>
            <a:r>
              <a:rPr lang="zh-TW" altLang="en-US" dirty="0" smtClean="0"/>
              <a:t>雛型完成</a:t>
            </a:r>
            <a:r>
              <a:rPr lang="en-US" altLang="zh-TW" dirty="0" smtClean="0"/>
              <a:t>)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683568" y="76470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dirty="0" smtClean="0">
                <a:solidFill>
                  <a:schemeClr val="bg1"/>
                </a:solidFill>
              </a:rPr>
              <a:t>DDBC </a:t>
            </a:r>
            <a:r>
              <a:rPr lang="zh-TW" altLang="en-US" sz="4800" dirty="0" smtClean="0">
                <a:solidFill>
                  <a:schemeClr val="bg1"/>
                </a:solidFill>
              </a:rPr>
              <a:t>數位資源網站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683568" y="76470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</a:rPr>
              <a:t>專案網站介紹與連結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72816"/>
            <a:ext cx="5616624" cy="406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字方塊 5"/>
          <p:cNvSpPr txBox="1"/>
          <p:nvPr/>
        </p:nvSpPr>
        <p:spPr>
          <a:xfrm>
            <a:off x="539552" y="1772816"/>
            <a:ext cx="2304256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zh-TW" altLang="en-US" dirty="0" smtClean="0"/>
              <a:t>目前僅為學校網頁的一個頁面</a:t>
            </a:r>
            <a:endParaRPr lang="en-US" altLang="zh-TW" dirty="0" smtClean="0"/>
          </a:p>
          <a:p>
            <a:r>
              <a:rPr lang="en-US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zh-TW" altLang="en-US" dirty="0" smtClean="0"/>
              <a:t>未來將規劃允許各專案自行維護內容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683568" y="76470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chemeClr val="bg1"/>
                </a:solidFill>
              </a:rPr>
              <a:t>專案整合搜尋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844824"/>
            <a:ext cx="6072551" cy="4013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52747"/>
            <a:ext cx="4032448" cy="1748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字方塊 6"/>
          <p:cNvSpPr txBox="1"/>
          <p:nvPr/>
        </p:nvSpPr>
        <p:spPr>
          <a:xfrm>
            <a:off x="611560" y="3717032"/>
            <a:ext cx="2016224" cy="2031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dirty="0" smtClean="0"/>
              <a:t>提供專一入口，整合所有專案搜尋機制。</a:t>
            </a:r>
            <a:endParaRPr lang="en-US" altLang="zh-TW" dirty="0" smtClean="0"/>
          </a:p>
          <a:p>
            <a:endParaRPr lang="en-US" dirty="0" smtClean="0"/>
          </a:p>
          <a:p>
            <a:r>
              <a:rPr lang="zh-TW" altLang="en-US" dirty="0" smtClean="0"/>
              <a:t>目前僅將搜尋條件轉交各專案，尚未進行資料整合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內部專案製作過程，以</a:t>
            </a:r>
            <a:r>
              <a:rPr lang="en-US" altLang="zh-TW" dirty="0" smtClean="0"/>
              <a:t>wiki</a:t>
            </a:r>
            <a:r>
              <a:rPr lang="zh-TW" altLang="en-US" dirty="0" smtClean="0"/>
              <a:t>形式，由專案執行人員共建共享。</a:t>
            </a:r>
            <a:endParaRPr 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611560" y="836712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</a:rPr>
              <a:t>數位資源製作</a:t>
            </a:r>
            <a:r>
              <a:rPr lang="en-US" altLang="zh-TW" sz="3600" dirty="0" smtClean="0">
                <a:solidFill>
                  <a:schemeClr val="bg1"/>
                </a:solidFill>
              </a:rPr>
              <a:t>know-how</a:t>
            </a:r>
            <a:r>
              <a:rPr lang="zh-TW" altLang="en-US" sz="3600" dirty="0" smtClean="0">
                <a:solidFill>
                  <a:schemeClr val="bg1"/>
                </a:solidFill>
              </a:rPr>
              <a:t>的保存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708920"/>
            <a:ext cx="2746106" cy="3165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705261"/>
            <a:ext cx="3782415" cy="317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資源共享：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規範資料庫：統合人、時、地等基本參考資料 </a:t>
            </a:r>
            <a:r>
              <a:rPr lang="en-US" altLang="zh-TW" dirty="0" smtClean="0"/>
              <a:t>(</a:t>
            </a:r>
            <a:r>
              <a:rPr lang="en-US" altLang="zh-TW" dirty="0" smtClean="0">
                <a:hlinkClick r:id="rId2"/>
              </a:rPr>
              <a:t>Link</a:t>
            </a:r>
            <a:r>
              <a:rPr lang="en-US" altLang="zh-TW" dirty="0" smtClean="0"/>
              <a:t>)</a:t>
            </a:r>
          </a:p>
          <a:p>
            <a:pPr lvl="1"/>
            <a:r>
              <a:rPr lang="zh-TW" altLang="en-US" dirty="0" smtClean="0"/>
              <a:t>各專案使用相同資料時，無須再查找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利用共通資料，將資料作基本整合，可為未來進階共通搜尋的基礎。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浴火重生：</a:t>
            </a:r>
            <a:endParaRPr lang="en-US" altLang="zh-TW" dirty="0" smtClean="0"/>
          </a:p>
          <a:p>
            <a:pPr lvl="1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宋高僧傳之校勘與數位化版本：宋高僧傳全文品質提昇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lvl="1"/>
            <a:r>
              <a:rPr lang="zh-TW" altLang="en-US" dirty="0" smtClean="0"/>
              <a:t>工具書專案：佛教辭書加強處理。</a:t>
            </a:r>
            <a:endParaRPr lang="en-US" altLang="zh-TW" dirty="0" smtClean="0"/>
          </a:p>
        </p:txBody>
      </p:sp>
      <p:sp>
        <p:nvSpPr>
          <p:cNvPr id="3" name="文字方塊 2"/>
          <p:cNvSpPr txBox="1"/>
          <p:nvPr/>
        </p:nvSpPr>
        <p:spPr>
          <a:xfrm>
            <a:off x="683568" y="76470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</a:rPr>
              <a:t>永續經營規劃 </a:t>
            </a:r>
            <a:r>
              <a:rPr lang="en-US" altLang="zh-TW" sz="3600" dirty="0" smtClean="0">
                <a:solidFill>
                  <a:schemeClr val="bg1"/>
                </a:solidFill>
              </a:rPr>
              <a:t>– </a:t>
            </a:r>
            <a:r>
              <a:rPr lang="zh-TW" altLang="en-US" sz="3600" dirty="0" smtClean="0">
                <a:solidFill>
                  <a:schemeClr val="bg1"/>
                </a:solidFill>
              </a:rPr>
              <a:t>資源共享與浴火重生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觀點">
  <a:themeElements>
    <a:clrScheme name="都會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觀點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觀點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1300</TotalTime>
  <Words>1482</Words>
  <Application>Microsoft Office PowerPoint</Application>
  <PresentationFormat>如螢幕大小 (4:3)</PresentationFormat>
  <Paragraphs>329</Paragraphs>
  <Slides>27</Slides>
  <Notes>6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29" baseType="lpstr">
      <vt:lpstr>觀點</vt:lpstr>
      <vt:lpstr>多媒體項目</vt:lpstr>
      <vt:lpstr>法鼓佛教學院數位典藏 發展現況與永續經營規劃分享</vt:lpstr>
      <vt:lpstr>佛學數位典藏緣起：台大佛學研究中心 </vt:lpstr>
      <vt:lpstr>投影片 3</vt:lpstr>
      <vt:lpstr>中華佛學研究所  http://www.chibs.edu.tw  Chung-Hwa Institute of Buddhist Studies</vt:lpstr>
      <vt:lpstr>中華佛學研究所網資室 (1998 ) Buddhist Studies Information Network</vt:lpstr>
      <vt:lpstr>中華電子佛典協會</vt:lpstr>
      <vt:lpstr>投影片 7</vt:lpstr>
      <vt:lpstr>投影片 8</vt:lpstr>
      <vt:lpstr>投影片 9</vt:lpstr>
      <vt:lpstr>佛教藏經目錄數位資料庫  Digital Database of Tripitaka Catalogs </vt:lpstr>
      <vt:lpstr>投影片 11</vt:lpstr>
      <vt:lpstr>以GIS呈現文章內容</vt:lpstr>
      <vt:lpstr>以社會網絡視覺化文獻內容事件</vt:lpstr>
      <vt:lpstr>時間+空間的新火花  台灣佛教時空地理平台 </vt:lpstr>
      <vt:lpstr>投影片 15</vt:lpstr>
      <vt:lpstr>中國佛教寺廟志數位典藏</vt:lpstr>
      <vt:lpstr>宋高僧傳之校勘與數位化版本</vt:lpstr>
      <vt:lpstr>專案分析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jenjou.hung</dc:creator>
  <cp:lastModifiedBy>fendi1120</cp:lastModifiedBy>
  <cp:revision>61</cp:revision>
  <dcterms:created xsi:type="dcterms:W3CDTF">2011-10-31T15:52:08Z</dcterms:created>
  <dcterms:modified xsi:type="dcterms:W3CDTF">2011-11-02T07:51:51Z</dcterms:modified>
</cp:coreProperties>
</file>