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63" r:id="rId4"/>
    <p:sldId id="264" r:id="rId5"/>
    <p:sldId id="266" r:id="rId6"/>
    <p:sldId id="265" r:id="rId7"/>
    <p:sldId id="267" r:id="rId8"/>
    <p:sldId id="261" r:id="rId9"/>
    <p:sldId id="262" r:id="rId1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F2DE63D5-997A-4646-A377-4702673A728D}" styleName="淺色樣式 2 - 輔色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D27102A9-8310-4765-A935-A1911B00CA55}" styleName="淺色樣式 1 - 輔色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8A107856-5554-42FB-B03E-39F5DBC370BA}" styleName="中等深淺樣式 4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505E3EF-67EA-436B-97B2-0124C06EBD24}" styleName="中等深淺樣式 4 - 輔色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648"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509350-4CED-41B4-B5E7-7845B3AE5A98}" type="doc">
      <dgm:prSet loTypeId="urn:microsoft.com/office/officeart/2005/8/layout/process1" loCatId="process" qsTypeId="urn:microsoft.com/office/officeart/2005/8/quickstyle/simple1" qsCatId="simple" csTypeId="urn:microsoft.com/office/officeart/2005/8/colors/accent5_2" csCatId="accent5" phldr="1"/>
      <dgm:spPr/>
    </dgm:pt>
    <dgm:pt modelId="{EBFB4BCE-1752-4018-892B-AD4B620709C0}">
      <dgm:prSet phldrT="[文字]"/>
      <dgm:spPr/>
      <dgm:t>
        <a:bodyPr/>
        <a:lstStyle/>
        <a:p>
          <a:r>
            <a:rPr lang="zh-TW" altLang="zh-TW" dirty="0" smtClean="0"/>
            <a:t>台北市議會老照片數位影像製作</a:t>
          </a:r>
          <a:endParaRPr lang="zh-TW" altLang="en-US" dirty="0"/>
        </a:p>
      </dgm:t>
    </dgm:pt>
    <dgm:pt modelId="{954F7AD6-70A8-4204-9277-B1651D633B2B}" type="parTrans" cxnId="{DF39F0A1-5717-424C-B36A-E54F8E7DEE19}">
      <dgm:prSet/>
      <dgm:spPr/>
      <dgm:t>
        <a:bodyPr/>
        <a:lstStyle/>
        <a:p>
          <a:endParaRPr lang="zh-TW" altLang="en-US"/>
        </a:p>
      </dgm:t>
    </dgm:pt>
    <dgm:pt modelId="{81EE038B-703D-4F49-8C0E-B5EF3FB5FF58}" type="sibTrans" cxnId="{DF39F0A1-5717-424C-B36A-E54F8E7DEE19}">
      <dgm:prSet/>
      <dgm:spPr/>
      <dgm:t>
        <a:bodyPr/>
        <a:lstStyle/>
        <a:p>
          <a:endParaRPr lang="zh-TW" altLang="en-US"/>
        </a:p>
      </dgm:t>
    </dgm:pt>
    <dgm:pt modelId="{2B2F6EEA-E85C-4577-B3E9-5960A3C329A2}">
      <dgm:prSet phldrT="[文字]"/>
      <dgm:spPr/>
      <dgm:t>
        <a:bodyPr/>
        <a:lstStyle/>
        <a:p>
          <a:r>
            <a:rPr lang="zh-TW" altLang="zh-TW" dirty="0" smtClean="0"/>
            <a:t>台北市議會老照片內容分析</a:t>
          </a:r>
          <a:endParaRPr lang="zh-TW" altLang="en-US" dirty="0"/>
        </a:p>
      </dgm:t>
    </dgm:pt>
    <dgm:pt modelId="{069CB9B9-254D-45AC-9372-A4010141481A}" type="parTrans" cxnId="{6DA9ABD7-A8C1-4CC9-995A-993F9F4DD592}">
      <dgm:prSet/>
      <dgm:spPr/>
      <dgm:t>
        <a:bodyPr/>
        <a:lstStyle/>
        <a:p>
          <a:endParaRPr lang="zh-TW" altLang="en-US"/>
        </a:p>
      </dgm:t>
    </dgm:pt>
    <dgm:pt modelId="{EF13C9AF-8EC7-4DCA-A8AE-CDD8BFEBBD4E}" type="sibTrans" cxnId="{6DA9ABD7-A8C1-4CC9-995A-993F9F4DD592}">
      <dgm:prSet/>
      <dgm:spPr/>
      <dgm:t>
        <a:bodyPr/>
        <a:lstStyle/>
        <a:p>
          <a:endParaRPr lang="zh-TW" altLang="en-US"/>
        </a:p>
      </dgm:t>
    </dgm:pt>
    <dgm:pt modelId="{363B6508-5E89-48B7-8F3D-242F8D4770A3}">
      <dgm:prSet phldrT="[文字]"/>
      <dgm:spPr/>
      <dgm:t>
        <a:bodyPr/>
        <a:lstStyle/>
        <a:p>
          <a:r>
            <a:rPr lang="zh-TW" altLang="zh-TW" dirty="0" smtClean="0"/>
            <a:t>圖文檢索網站架設與資料庫功能開發，進行主題式串聯</a:t>
          </a:r>
          <a:endParaRPr lang="zh-TW" altLang="en-US" dirty="0"/>
        </a:p>
      </dgm:t>
    </dgm:pt>
    <dgm:pt modelId="{ACCEA5E5-0B73-44EB-A301-A0BF08E5F198}" type="parTrans" cxnId="{67C12867-9913-42D7-80F3-42E83EA5C5C5}">
      <dgm:prSet/>
      <dgm:spPr/>
      <dgm:t>
        <a:bodyPr/>
        <a:lstStyle/>
        <a:p>
          <a:endParaRPr lang="zh-TW" altLang="en-US"/>
        </a:p>
      </dgm:t>
    </dgm:pt>
    <dgm:pt modelId="{17AED275-2A4B-4D55-B845-6434870F493F}" type="sibTrans" cxnId="{67C12867-9913-42D7-80F3-42E83EA5C5C5}">
      <dgm:prSet/>
      <dgm:spPr/>
      <dgm:t>
        <a:bodyPr/>
        <a:lstStyle/>
        <a:p>
          <a:endParaRPr lang="zh-TW" altLang="en-US"/>
        </a:p>
      </dgm:t>
    </dgm:pt>
    <dgm:pt modelId="{91AD0D5B-55F4-4B94-A488-737CCAA2051E}" type="pres">
      <dgm:prSet presAssocID="{E3509350-4CED-41B4-B5E7-7845B3AE5A98}" presName="Name0" presStyleCnt="0">
        <dgm:presLayoutVars>
          <dgm:dir/>
          <dgm:resizeHandles val="exact"/>
        </dgm:presLayoutVars>
      </dgm:prSet>
      <dgm:spPr/>
    </dgm:pt>
    <dgm:pt modelId="{0EDD4AAE-527B-4E15-A9B2-93476C924C4B}" type="pres">
      <dgm:prSet presAssocID="{EBFB4BCE-1752-4018-892B-AD4B620709C0}" presName="node" presStyleLbl="node1" presStyleIdx="0" presStyleCnt="3">
        <dgm:presLayoutVars>
          <dgm:bulletEnabled val="1"/>
        </dgm:presLayoutVars>
      </dgm:prSet>
      <dgm:spPr/>
      <dgm:t>
        <a:bodyPr/>
        <a:lstStyle/>
        <a:p>
          <a:endParaRPr lang="zh-TW" altLang="en-US"/>
        </a:p>
      </dgm:t>
    </dgm:pt>
    <dgm:pt modelId="{30412B11-10A6-48B5-A9B3-DA0E4556C06E}" type="pres">
      <dgm:prSet presAssocID="{81EE038B-703D-4F49-8C0E-B5EF3FB5FF58}" presName="sibTrans" presStyleLbl="sibTrans2D1" presStyleIdx="0" presStyleCnt="2"/>
      <dgm:spPr/>
      <dgm:t>
        <a:bodyPr/>
        <a:lstStyle/>
        <a:p>
          <a:endParaRPr lang="zh-TW" altLang="en-US"/>
        </a:p>
      </dgm:t>
    </dgm:pt>
    <dgm:pt modelId="{840D0100-D2A3-4EF4-90D4-BB44A621F418}" type="pres">
      <dgm:prSet presAssocID="{81EE038B-703D-4F49-8C0E-B5EF3FB5FF58}" presName="connectorText" presStyleLbl="sibTrans2D1" presStyleIdx="0" presStyleCnt="2"/>
      <dgm:spPr/>
      <dgm:t>
        <a:bodyPr/>
        <a:lstStyle/>
        <a:p>
          <a:endParaRPr lang="zh-TW" altLang="en-US"/>
        </a:p>
      </dgm:t>
    </dgm:pt>
    <dgm:pt modelId="{A370A130-9D03-4FEA-9D8D-B0FC3E3FAAA1}" type="pres">
      <dgm:prSet presAssocID="{2B2F6EEA-E85C-4577-B3E9-5960A3C329A2}" presName="node" presStyleLbl="node1" presStyleIdx="1" presStyleCnt="3">
        <dgm:presLayoutVars>
          <dgm:bulletEnabled val="1"/>
        </dgm:presLayoutVars>
      </dgm:prSet>
      <dgm:spPr/>
      <dgm:t>
        <a:bodyPr/>
        <a:lstStyle/>
        <a:p>
          <a:endParaRPr lang="zh-TW" altLang="en-US"/>
        </a:p>
      </dgm:t>
    </dgm:pt>
    <dgm:pt modelId="{931B8DD7-A288-45CE-A3F1-D139E1569C5D}" type="pres">
      <dgm:prSet presAssocID="{EF13C9AF-8EC7-4DCA-A8AE-CDD8BFEBBD4E}" presName="sibTrans" presStyleLbl="sibTrans2D1" presStyleIdx="1" presStyleCnt="2"/>
      <dgm:spPr/>
      <dgm:t>
        <a:bodyPr/>
        <a:lstStyle/>
        <a:p>
          <a:endParaRPr lang="zh-TW" altLang="en-US"/>
        </a:p>
      </dgm:t>
    </dgm:pt>
    <dgm:pt modelId="{C504D6D2-F6A4-45FB-A46C-9B61B4AFAC04}" type="pres">
      <dgm:prSet presAssocID="{EF13C9AF-8EC7-4DCA-A8AE-CDD8BFEBBD4E}" presName="connectorText" presStyleLbl="sibTrans2D1" presStyleIdx="1" presStyleCnt="2"/>
      <dgm:spPr/>
      <dgm:t>
        <a:bodyPr/>
        <a:lstStyle/>
        <a:p>
          <a:endParaRPr lang="zh-TW" altLang="en-US"/>
        </a:p>
      </dgm:t>
    </dgm:pt>
    <dgm:pt modelId="{67BAF777-C8D2-4059-BAF0-AF7478149E69}" type="pres">
      <dgm:prSet presAssocID="{363B6508-5E89-48B7-8F3D-242F8D4770A3}" presName="node" presStyleLbl="node1" presStyleIdx="2" presStyleCnt="3">
        <dgm:presLayoutVars>
          <dgm:bulletEnabled val="1"/>
        </dgm:presLayoutVars>
      </dgm:prSet>
      <dgm:spPr/>
      <dgm:t>
        <a:bodyPr/>
        <a:lstStyle/>
        <a:p>
          <a:endParaRPr lang="zh-TW" altLang="en-US"/>
        </a:p>
      </dgm:t>
    </dgm:pt>
  </dgm:ptLst>
  <dgm:cxnLst>
    <dgm:cxn modelId="{67C12867-9913-42D7-80F3-42E83EA5C5C5}" srcId="{E3509350-4CED-41B4-B5E7-7845B3AE5A98}" destId="{363B6508-5E89-48B7-8F3D-242F8D4770A3}" srcOrd="2" destOrd="0" parTransId="{ACCEA5E5-0B73-44EB-A301-A0BF08E5F198}" sibTransId="{17AED275-2A4B-4D55-B845-6434870F493F}"/>
    <dgm:cxn modelId="{F275C35D-FC8F-4FF4-B43E-AA3D23B7162C}" type="presOf" srcId="{2B2F6EEA-E85C-4577-B3E9-5960A3C329A2}" destId="{A370A130-9D03-4FEA-9D8D-B0FC3E3FAAA1}" srcOrd="0" destOrd="0" presId="urn:microsoft.com/office/officeart/2005/8/layout/process1"/>
    <dgm:cxn modelId="{DF39F0A1-5717-424C-B36A-E54F8E7DEE19}" srcId="{E3509350-4CED-41B4-B5E7-7845B3AE5A98}" destId="{EBFB4BCE-1752-4018-892B-AD4B620709C0}" srcOrd="0" destOrd="0" parTransId="{954F7AD6-70A8-4204-9277-B1651D633B2B}" sibTransId="{81EE038B-703D-4F49-8C0E-B5EF3FB5FF58}"/>
    <dgm:cxn modelId="{B81013B0-5167-4434-954C-775C7C2E27A7}" type="presOf" srcId="{EBFB4BCE-1752-4018-892B-AD4B620709C0}" destId="{0EDD4AAE-527B-4E15-A9B2-93476C924C4B}" srcOrd="0" destOrd="0" presId="urn:microsoft.com/office/officeart/2005/8/layout/process1"/>
    <dgm:cxn modelId="{A3658D04-6E89-4EF5-8790-39F90FA9D9EA}" type="presOf" srcId="{81EE038B-703D-4F49-8C0E-B5EF3FB5FF58}" destId="{840D0100-D2A3-4EF4-90D4-BB44A621F418}" srcOrd="1" destOrd="0" presId="urn:microsoft.com/office/officeart/2005/8/layout/process1"/>
    <dgm:cxn modelId="{A4995C33-CEEE-4F16-8AAC-6CCCBDD51DA7}" type="presOf" srcId="{E3509350-4CED-41B4-B5E7-7845B3AE5A98}" destId="{91AD0D5B-55F4-4B94-A488-737CCAA2051E}" srcOrd="0" destOrd="0" presId="urn:microsoft.com/office/officeart/2005/8/layout/process1"/>
    <dgm:cxn modelId="{0BE61E2A-5FDF-44BD-9295-9C8A930F1013}" type="presOf" srcId="{81EE038B-703D-4F49-8C0E-B5EF3FB5FF58}" destId="{30412B11-10A6-48B5-A9B3-DA0E4556C06E}" srcOrd="0" destOrd="0" presId="urn:microsoft.com/office/officeart/2005/8/layout/process1"/>
    <dgm:cxn modelId="{A4F93DE0-A816-4499-B029-F221EC7BE5CA}" type="presOf" srcId="{363B6508-5E89-48B7-8F3D-242F8D4770A3}" destId="{67BAF777-C8D2-4059-BAF0-AF7478149E69}" srcOrd="0" destOrd="0" presId="urn:microsoft.com/office/officeart/2005/8/layout/process1"/>
    <dgm:cxn modelId="{6DA9ABD7-A8C1-4CC9-995A-993F9F4DD592}" srcId="{E3509350-4CED-41B4-B5E7-7845B3AE5A98}" destId="{2B2F6EEA-E85C-4577-B3E9-5960A3C329A2}" srcOrd="1" destOrd="0" parTransId="{069CB9B9-254D-45AC-9372-A4010141481A}" sibTransId="{EF13C9AF-8EC7-4DCA-A8AE-CDD8BFEBBD4E}"/>
    <dgm:cxn modelId="{968181C2-F916-4178-979D-52EA6A857EFF}" type="presOf" srcId="{EF13C9AF-8EC7-4DCA-A8AE-CDD8BFEBBD4E}" destId="{C504D6D2-F6A4-45FB-A46C-9B61B4AFAC04}" srcOrd="1" destOrd="0" presId="urn:microsoft.com/office/officeart/2005/8/layout/process1"/>
    <dgm:cxn modelId="{6913FC63-4247-426A-A1A9-4E6B3D1FFAB1}" type="presOf" srcId="{EF13C9AF-8EC7-4DCA-A8AE-CDD8BFEBBD4E}" destId="{931B8DD7-A288-45CE-A3F1-D139E1569C5D}" srcOrd="0" destOrd="0" presId="urn:microsoft.com/office/officeart/2005/8/layout/process1"/>
    <dgm:cxn modelId="{84B3727E-B9C8-470C-96E2-2A650003DF57}" type="presParOf" srcId="{91AD0D5B-55F4-4B94-A488-737CCAA2051E}" destId="{0EDD4AAE-527B-4E15-A9B2-93476C924C4B}" srcOrd="0" destOrd="0" presId="urn:microsoft.com/office/officeart/2005/8/layout/process1"/>
    <dgm:cxn modelId="{7DF04E4E-3449-4D76-9466-09764AAD86F1}" type="presParOf" srcId="{91AD0D5B-55F4-4B94-A488-737CCAA2051E}" destId="{30412B11-10A6-48B5-A9B3-DA0E4556C06E}" srcOrd="1" destOrd="0" presId="urn:microsoft.com/office/officeart/2005/8/layout/process1"/>
    <dgm:cxn modelId="{6DD76F3B-2123-443B-A7C0-750EEE7EEA44}" type="presParOf" srcId="{30412B11-10A6-48B5-A9B3-DA0E4556C06E}" destId="{840D0100-D2A3-4EF4-90D4-BB44A621F418}" srcOrd="0" destOrd="0" presId="urn:microsoft.com/office/officeart/2005/8/layout/process1"/>
    <dgm:cxn modelId="{CCA11AA6-F926-4E61-B181-7B366C95578F}" type="presParOf" srcId="{91AD0D5B-55F4-4B94-A488-737CCAA2051E}" destId="{A370A130-9D03-4FEA-9D8D-B0FC3E3FAAA1}" srcOrd="2" destOrd="0" presId="urn:microsoft.com/office/officeart/2005/8/layout/process1"/>
    <dgm:cxn modelId="{EE9D5F29-93F6-4561-B1C5-BD08532D19B6}" type="presParOf" srcId="{91AD0D5B-55F4-4B94-A488-737CCAA2051E}" destId="{931B8DD7-A288-45CE-A3F1-D139E1569C5D}" srcOrd="3" destOrd="0" presId="urn:microsoft.com/office/officeart/2005/8/layout/process1"/>
    <dgm:cxn modelId="{1323BD49-8F40-4DBD-8862-B61F5C94FFC9}" type="presParOf" srcId="{931B8DD7-A288-45CE-A3F1-D139E1569C5D}" destId="{C504D6D2-F6A4-45FB-A46C-9B61B4AFAC04}" srcOrd="0" destOrd="0" presId="urn:microsoft.com/office/officeart/2005/8/layout/process1"/>
    <dgm:cxn modelId="{D32F2A9C-85BE-4E03-9D09-347AE839D585}" type="presParOf" srcId="{91AD0D5B-55F4-4B94-A488-737CCAA2051E}" destId="{67BAF777-C8D2-4059-BAF0-AF7478149E69}" srcOrd="4" destOrd="0" presId="urn:microsoft.com/office/officeart/2005/8/layout/process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EDD4AAE-527B-4E15-A9B2-93476C924C4B}">
      <dsp:nvSpPr>
        <dsp:cNvPr id="0" name=""/>
        <dsp:cNvSpPr/>
      </dsp:nvSpPr>
      <dsp:spPr>
        <a:xfrm>
          <a:off x="6563" y="1259210"/>
          <a:ext cx="1961846" cy="1287461"/>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zh-TW" altLang="zh-TW" sz="1800" kern="1200" dirty="0" smtClean="0"/>
            <a:t>台北市議會老照片數位影像製作</a:t>
          </a:r>
          <a:endParaRPr lang="zh-TW" altLang="en-US" sz="1800" kern="1200" dirty="0"/>
        </a:p>
      </dsp:txBody>
      <dsp:txXfrm>
        <a:off x="6563" y="1259210"/>
        <a:ext cx="1961846" cy="1287461"/>
      </dsp:txXfrm>
    </dsp:sp>
    <dsp:sp modelId="{30412B11-10A6-48B5-A9B3-DA0E4556C06E}">
      <dsp:nvSpPr>
        <dsp:cNvPr id="0" name=""/>
        <dsp:cNvSpPr/>
      </dsp:nvSpPr>
      <dsp:spPr>
        <a:xfrm>
          <a:off x="2164594" y="1659672"/>
          <a:ext cx="415911" cy="486537"/>
        </a:xfrm>
        <a:prstGeom prst="rightArrow">
          <a:avLst>
            <a:gd name="adj1" fmla="val 60000"/>
            <a:gd name="adj2" fmla="val 50000"/>
          </a:avLst>
        </a:prstGeom>
        <a:solidFill>
          <a:schemeClr val="accent5">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zh-TW" altLang="en-US" sz="1400" kern="1200"/>
        </a:p>
      </dsp:txBody>
      <dsp:txXfrm>
        <a:off x="2164594" y="1659672"/>
        <a:ext cx="415911" cy="486537"/>
      </dsp:txXfrm>
    </dsp:sp>
    <dsp:sp modelId="{A370A130-9D03-4FEA-9D8D-B0FC3E3FAAA1}">
      <dsp:nvSpPr>
        <dsp:cNvPr id="0" name=""/>
        <dsp:cNvSpPr/>
      </dsp:nvSpPr>
      <dsp:spPr>
        <a:xfrm>
          <a:off x="2753148" y="1259210"/>
          <a:ext cx="1961846" cy="1287461"/>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zh-TW" altLang="zh-TW" sz="1800" kern="1200" dirty="0" smtClean="0"/>
            <a:t>台北市議會老照片內容分析</a:t>
          </a:r>
          <a:endParaRPr lang="zh-TW" altLang="en-US" sz="1800" kern="1200" dirty="0"/>
        </a:p>
      </dsp:txBody>
      <dsp:txXfrm>
        <a:off x="2753148" y="1259210"/>
        <a:ext cx="1961846" cy="1287461"/>
      </dsp:txXfrm>
    </dsp:sp>
    <dsp:sp modelId="{931B8DD7-A288-45CE-A3F1-D139E1569C5D}">
      <dsp:nvSpPr>
        <dsp:cNvPr id="0" name=""/>
        <dsp:cNvSpPr/>
      </dsp:nvSpPr>
      <dsp:spPr>
        <a:xfrm>
          <a:off x="4911179" y="1659672"/>
          <a:ext cx="415911" cy="486537"/>
        </a:xfrm>
        <a:prstGeom prst="rightArrow">
          <a:avLst>
            <a:gd name="adj1" fmla="val 60000"/>
            <a:gd name="adj2" fmla="val 50000"/>
          </a:avLst>
        </a:prstGeom>
        <a:solidFill>
          <a:schemeClr val="accent5">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zh-TW" altLang="en-US" sz="1400" kern="1200"/>
        </a:p>
      </dsp:txBody>
      <dsp:txXfrm>
        <a:off x="4911179" y="1659672"/>
        <a:ext cx="415911" cy="486537"/>
      </dsp:txXfrm>
    </dsp:sp>
    <dsp:sp modelId="{67BAF777-C8D2-4059-BAF0-AF7478149E69}">
      <dsp:nvSpPr>
        <dsp:cNvPr id="0" name=""/>
        <dsp:cNvSpPr/>
      </dsp:nvSpPr>
      <dsp:spPr>
        <a:xfrm>
          <a:off x="5499733" y="1259210"/>
          <a:ext cx="1961846" cy="1287461"/>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zh-TW" altLang="zh-TW" sz="1800" kern="1200" dirty="0" smtClean="0"/>
            <a:t>圖文檢索網站架設與資料庫功能開發，進行主題式串聯</a:t>
          </a:r>
          <a:endParaRPr lang="zh-TW" altLang="en-US" sz="1800" kern="1200" dirty="0"/>
        </a:p>
      </dsp:txBody>
      <dsp:txXfrm>
        <a:off x="5499733" y="1259210"/>
        <a:ext cx="1961846" cy="1287461"/>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E07E26-BA60-46D0-BF85-A6348CD5057A}" type="datetimeFigureOut">
              <a:rPr lang="zh-TW" altLang="en-US" smtClean="0"/>
              <a:pPr/>
              <a:t>2010/11/1</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DD3E41-C4F1-4BFE-B1D4-B5F4C8A7B960}"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1CDD3E41-C4F1-4BFE-B1D4-B5F4C8A7B960}" type="slidenum">
              <a:rPr lang="zh-TW" altLang="en-US" smtClean="0"/>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1CDD3E41-C4F1-4BFE-B1D4-B5F4C8A7B960}" type="slidenum">
              <a:rPr lang="zh-TW" altLang="en-US" smtClean="0"/>
              <a:pPr/>
              <a:t>2</a:t>
            </a:fld>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1CDD3E41-C4F1-4BFE-B1D4-B5F4C8A7B960}" type="slidenum">
              <a:rPr lang="zh-TW" altLang="en-US" smtClean="0"/>
              <a:pPr/>
              <a:t>3</a:t>
            </a:fld>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1CDD3E41-C4F1-4BFE-B1D4-B5F4C8A7B960}" type="slidenum">
              <a:rPr lang="zh-TW" altLang="en-US" smtClean="0"/>
              <a:pPr/>
              <a:t>4</a:t>
            </a:fld>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1CDD3E41-C4F1-4BFE-B1D4-B5F4C8A7B960}" type="slidenum">
              <a:rPr lang="zh-TW" altLang="en-US" smtClean="0"/>
              <a:pPr/>
              <a:t>5</a:t>
            </a:fld>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1CDD3E41-C4F1-4BFE-B1D4-B5F4C8A7B960}" type="slidenum">
              <a:rPr lang="zh-TW" altLang="en-US" smtClean="0"/>
              <a:pPr/>
              <a:t>6</a:t>
            </a:fld>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1CDD3E41-C4F1-4BFE-B1D4-B5F4C8A7B960}" type="slidenum">
              <a:rPr lang="zh-TW" altLang="en-US" smtClean="0"/>
              <a:pPr/>
              <a:t>7</a:t>
            </a:fld>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1CDD3E41-C4F1-4BFE-B1D4-B5F4C8A7B960}" type="slidenum">
              <a:rPr lang="zh-TW" altLang="en-US" smtClean="0"/>
              <a:pPr/>
              <a:t>8</a:t>
            </a:fld>
            <a:endParaRPr lang="zh-TW"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1CDD3E41-C4F1-4BFE-B1D4-B5F4C8A7B960}" type="slidenum">
              <a:rPr lang="zh-TW" altLang="en-US" smtClean="0"/>
              <a:pPr/>
              <a:t>9</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DA2E7DA4-2F43-4990-81F2-84F4C8942033}" type="datetimeFigureOut">
              <a:rPr lang="zh-TW" altLang="en-US" smtClean="0"/>
              <a:pPr/>
              <a:t>2010/11/1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B2FE748-48DD-495F-AA3C-C5370D07C651}"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A2E7DA4-2F43-4990-81F2-84F4C8942033}" type="datetimeFigureOut">
              <a:rPr lang="zh-TW" altLang="en-US" smtClean="0"/>
              <a:pPr/>
              <a:t>2010/11/1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B2FE748-48DD-495F-AA3C-C5370D07C651}"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DA2E7DA4-2F43-4990-81F2-84F4C8942033}" type="datetimeFigureOut">
              <a:rPr lang="zh-TW" altLang="en-US" smtClean="0"/>
              <a:pPr/>
              <a:t>2010/11/1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B2FE748-48DD-495F-AA3C-C5370D07C651}"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DA2E7DA4-2F43-4990-81F2-84F4C8942033}" type="datetimeFigureOut">
              <a:rPr lang="zh-TW" altLang="en-US" smtClean="0"/>
              <a:pPr/>
              <a:t>2010/11/1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B2FE748-48DD-495F-AA3C-C5370D07C651}"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DA2E7DA4-2F43-4990-81F2-84F4C8942033}" type="datetimeFigureOut">
              <a:rPr lang="zh-TW" altLang="en-US" smtClean="0"/>
              <a:pPr/>
              <a:t>2010/11/1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DB2FE748-48DD-495F-AA3C-C5370D07C651}"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DA2E7DA4-2F43-4990-81F2-84F4C8942033}" type="datetimeFigureOut">
              <a:rPr lang="zh-TW" altLang="en-US" smtClean="0"/>
              <a:pPr/>
              <a:t>2010/11/1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DB2FE748-48DD-495F-AA3C-C5370D07C651}"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A2E7DA4-2F43-4990-81F2-84F4C8942033}" type="datetimeFigureOut">
              <a:rPr lang="zh-TW" altLang="en-US" smtClean="0"/>
              <a:pPr/>
              <a:t>2010/11/1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DB2FE748-48DD-495F-AA3C-C5370D07C651}"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DA2E7DA4-2F43-4990-81F2-84F4C8942033}" type="datetimeFigureOut">
              <a:rPr lang="zh-TW" altLang="en-US" smtClean="0"/>
              <a:pPr/>
              <a:t>2010/11/1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B2FE748-48DD-495F-AA3C-C5370D07C651}"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DA2E7DA4-2F43-4990-81F2-84F4C8942033}" type="datetimeFigureOut">
              <a:rPr lang="zh-TW" altLang="en-US" smtClean="0"/>
              <a:pPr/>
              <a:t>2010/11/1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B2FE748-48DD-495F-AA3C-C5370D07C651}"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A2E7DA4-2F43-4990-81F2-84F4C8942033}" type="datetimeFigureOut">
              <a:rPr lang="zh-TW" altLang="en-US" smtClean="0"/>
              <a:pPr/>
              <a:t>2010/11/1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B2FE748-48DD-495F-AA3C-C5370D07C651}"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A2E7DA4-2F43-4990-81F2-84F4C8942033}" type="datetimeFigureOut">
              <a:rPr lang="zh-TW" altLang="en-US" smtClean="0"/>
              <a:pPr/>
              <a:t>2010/11/1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B2FE748-48DD-495F-AA3C-C5370D07C651}"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2E7DA4-2F43-4990-81F2-84F4C8942033}" type="datetimeFigureOut">
              <a:rPr lang="zh-TW" altLang="en-US" smtClean="0"/>
              <a:pPr/>
              <a:t>2010/11/1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2FE748-48DD-495F-AA3C-C5370D07C651}"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5.jpe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4.jpeg"/><Relationship Id="rId5" Type="http://schemas.openxmlformats.org/officeDocument/2006/relationships/image" Target="../media/image11.jpeg"/><Relationship Id="rId10" Type="http://schemas.openxmlformats.org/officeDocument/2006/relationships/image" Target="../media/image3.jpeg"/><Relationship Id="rId4" Type="http://schemas.openxmlformats.org/officeDocument/2006/relationships/image" Target="../media/image10.jpe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4.jpeg"/><Relationship Id="rId5" Type="http://schemas.openxmlformats.org/officeDocument/2006/relationships/diagramQuickStyle" Target="../diagrams/quickStyle1.xml"/><Relationship Id="rId10" Type="http://schemas.openxmlformats.org/officeDocument/2006/relationships/image" Target="../media/image3.jpeg"/><Relationship Id="rId4" Type="http://schemas.openxmlformats.org/officeDocument/2006/relationships/diagramLayout" Target="../diagrams/layout1.xml"/><Relationship Id="rId9"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4.jpeg"/><Relationship Id="rId3" Type="http://schemas.openxmlformats.org/officeDocument/2006/relationships/image" Target="../media/image5.jpeg"/><Relationship Id="rId7" Type="http://schemas.openxmlformats.org/officeDocument/2006/relationships/hyperlink" Target="http://taipeiinthemaking.tcc.gov.tw/tccdig/game/game-2/game-2.html" TargetMode="External"/><Relationship Id="rId12" Type="http://schemas.openxmlformats.org/officeDocument/2006/relationships/image" Target="../media/image23.jpeg"/><Relationship Id="rId17" Type="http://schemas.openxmlformats.org/officeDocument/2006/relationships/image" Target="../media/image4.jpeg"/><Relationship Id="rId2" Type="http://schemas.openxmlformats.org/officeDocument/2006/relationships/notesSlide" Target="../notesSlides/notesSlide7.xml"/><Relationship Id="rId16"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22.jpeg"/><Relationship Id="rId5" Type="http://schemas.openxmlformats.org/officeDocument/2006/relationships/hyperlink" Target="http://taipeiinthemaking.tcc.gov.tw/tccdig/game/game-1/game-1.html" TargetMode="External"/><Relationship Id="rId15" Type="http://schemas.openxmlformats.org/officeDocument/2006/relationships/image" Target="../media/image26.png"/><Relationship Id="rId10" Type="http://schemas.openxmlformats.org/officeDocument/2006/relationships/image" Target="../media/image21.png"/><Relationship Id="rId4" Type="http://schemas.openxmlformats.org/officeDocument/2006/relationships/image" Target="../media/image18.jpeg"/><Relationship Id="rId9" Type="http://schemas.openxmlformats.org/officeDocument/2006/relationships/hyperlink" Target="http://taipeiinthemaking.tcc.gov.tw/tccdig/game/game-3/game-3.html" TargetMode="External"/><Relationship Id="rId1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endParaRPr lang="zh-TW" altLang="en-US"/>
          </a:p>
        </p:txBody>
      </p:sp>
      <p:sp>
        <p:nvSpPr>
          <p:cNvPr id="3" name="副標題 2"/>
          <p:cNvSpPr>
            <a:spLocks noGrp="1"/>
          </p:cNvSpPr>
          <p:nvPr>
            <p:ph type="subTitle" idx="1"/>
          </p:nvPr>
        </p:nvSpPr>
        <p:spPr/>
        <p:txBody>
          <a:bodyPr/>
          <a:lstStyle/>
          <a:p>
            <a:endParaRPr lang="zh-TW" altLang="en-US"/>
          </a:p>
        </p:txBody>
      </p:sp>
      <p:pic>
        <p:nvPicPr>
          <p:cNvPr id="5" name="圖片 4" descr="ppt底圖3.jpg"/>
          <p:cNvPicPr>
            <a:picLocks noChangeAspect="1"/>
          </p:cNvPicPr>
          <p:nvPr/>
        </p:nvPicPr>
        <p:blipFill>
          <a:blip r:embed="rId3" cstate="print"/>
          <a:stretch>
            <a:fillRect/>
          </a:stretch>
        </p:blipFill>
        <p:spPr>
          <a:xfrm>
            <a:off x="0" y="0"/>
            <a:ext cx="9144000" cy="6464401"/>
          </a:xfrm>
          <a:prstGeom prst="rect">
            <a:avLst/>
          </a:prstGeom>
        </p:spPr>
      </p:pic>
      <p:sp>
        <p:nvSpPr>
          <p:cNvPr id="6" name="文字方塊 5"/>
          <p:cNvSpPr txBox="1"/>
          <p:nvPr/>
        </p:nvSpPr>
        <p:spPr>
          <a:xfrm>
            <a:off x="1763688" y="3717032"/>
            <a:ext cx="5544616" cy="646331"/>
          </a:xfrm>
          <a:prstGeom prst="rect">
            <a:avLst/>
          </a:prstGeom>
          <a:noFill/>
        </p:spPr>
        <p:txBody>
          <a:bodyPr wrap="square" rtlCol="0">
            <a:spAutoFit/>
          </a:bodyPr>
          <a:lstStyle/>
          <a:p>
            <a:r>
              <a:rPr lang="zh-TW" altLang="en-US" b="1" dirty="0">
                <a:solidFill>
                  <a:schemeClr val="accent6">
                    <a:lumMod val="40000"/>
                    <a:lumOff val="60000"/>
                  </a:schemeClr>
                </a:solidFill>
                <a:latin typeface="標楷體" pitchFamily="65" charset="-120"/>
                <a:ea typeface="標楷體" pitchFamily="65" charset="-120"/>
              </a:rPr>
              <a:t>計畫</a:t>
            </a:r>
            <a:r>
              <a:rPr lang="zh-TW" altLang="en-US" b="1" dirty="0" smtClean="0">
                <a:solidFill>
                  <a:schemeClr val="accent6">
                    <a:lumMod val="40000"/>
                    <a:lumOff val="60000"/>
                  </a:schemeClr>
                </a:solidFill>
                <a:latin typeface="標楷體" pitchFamily="65" charset="-120"/>
                <a:ea typeface="標楷體" pitchFamily="65" charset="-120"/>
              </a:rPr>
              <a:t>主持人：國立中興大學圖書資訊所 蘇小鳳教授</a:t>
            </a:r>
            <a:endParaRPr lang="en-US" altLang="zh-TW" b="1" dirty="0" smtClean="0">
              <a:solidFill>
                <a:schemeClr val="accent6">
                  <a:lumMod val="40000"/>
                  <a:lumOff val="60000"/>
                </a:schemeClr>
              </a:solidFill>
              <a:latin typeface="標楷體" pitchFamily="65" charset="-120"/>
              <a:ea typeface="標楷體" pitchFamily="65" charset="-120"/>
            </a:endParaRPr>
          </a:p>
          <a:p>
            <a:r>
              <a:rPr lang="zh-TW" altLang="en-US" b="1" dirty="0" smtClean="0">
                <a:solidFill>
                  <a:schemeClr val="accent6">
                    <a:lumMod val="40000"/>
                    <a:lumOff val="60000"/>
                  </a:schemeClr>
                </a:solidFill>
                <a:latin typeface="標楷體" pitchFamily="65" charset="-120"/>
                <a:ea typeface="標楷體" pitchFamily="65" charset="-120"/>
              </a:rPr>
              <a:t>報告人：    張夢禪專案助理</a:t>
            </a:r>
            <a:endParaRPr lang="zh-TW" altLang="en-US" b="1" dirty="0">
              <a:solidFill>
                <a:schemeClr val="accent6">
                  <a:lumMod val="40000"/>
                  <a:lumOff val="60000"/>
                </a:schemeClr>
              </a:solidFill>
              <a:latin typeface="標楷體" pitchFamily="65" charset="-120"/>
              <a:ea typeface="標楷體" pitchFamily="65" charset="-120"/>
            </a:endParaRPr>
          </a:p>
        </p:txBody>
      </p:sp>
      <p:pic>
        <p:nvPicPr>
          <p:cNvPr id="7" name="Picture 12" descr="NDAP_logotxt"/>
          <p:cNvPicPr>
            <a:picLocks noChangeAspect="1" noChangeArrowheads="1"/>
          </p:cNvPicPr>
          <p:nvPr/>
        </p:nvPicPr>
        <p:blipFill>
          <a:blip r:embed="rId4" cstate="print"/>
          <a:srcRect/>
          <a:stretch>
            <a:fillRect/>
          </a:stretch>
        </p:blipFill>
        <p:spPr bwMode="auto">
          <a:xfrm>
            <a:off x="0" y="6083300"/>
            <a:ext cx="1958975" cy="774700"/>
          </a:xfrm>
          <a:prstGeom prst="rect">
            <a:avLst/>
          </a:prstGeom>
          <a:noFill/>
          <a:ln w="9525">
            <a:noFill/>
            <a:miter lim="800000"/>
            <a:headEnd/>
            <a:tailEnd/>
          </a:ln>
        </p:spPr>
      </p:pic>
      <p:pic>
        <p:nvPicPr>
          <p:cNvPr id="9" name="圖片 8" descr="logo (3).jpg"/>
          <p:cNvPicPr>
            <a:picLocks noChangeAspect="1"/>
          </p:cNvPicPr>
          <p:nvPr/>
        </p:nvPicPr>
        <p:blipFill>
          <a:blip r:embed="rId5" cstate="print"/>
          <a:stretch>
            <a:fillRect/>
          </a:stretch>
        </p:blipFill>
        <p:spPr>
          <a:xfrm flipV="1">
            <a:off x="2339752" y="6381328"/>
            <a:ext cx="476672" cy="476672"/>
          </a:xfrm>
          <a:prstGeom prst="rect">
            <a:avLst/>
          </a:prstGeom>
        </p:spPr>
      </p:pic>
      <p:pic>
        <p:nvPicPr>
          <p:cNvPr id="1027" name="Picture 3" descr="C:\Documents and Settings\User\桌面\計畫資料-交接\成果展\文宣品設計\沒有落款.JPG"/>
          <p:cNvPicPr>
            <a:picLocks noChangeAspect="1" noChangeArrowheads="1"/>
          </p:cNvPicPr>
          <p:nvPr/>
        </p:nvPicPr>
        <p:blipFill>
          <a:blip r:embed="rId6" cstate="print"/>
          <a:srcRect/>
          <a:stretch>
            <a:fillRect/>
          </a:stretch>
        </p:blipFill>
        <p:spPr bwMode="auto">
          <a:xfrm>
            <a:off x="2843808" y="6525344"/>
            <a:ext cx="1643602" cy="205966"/>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chemeClr val="tx2"/>
                </a:solidFill>
                <a:latin typeface="標楷體" pitchFamily="65" charset="-120"/>
                <a:ea typeface="標楷體" pitchFamily="65" charset="-120"/>
              </a:rPr>
              <a:t>計畫背景與數位典藏內容</a:t>
            </a:r>
            <a:endParaRPr lang="zh-TW" altLang="en-US" dirty="0">
              <a:latin typeface="標楷體" pitchFamily="65" charset="-120"/>
              <a:ea typeface="標楷體" pitchFamily="65" charset="-120"/>
            </a:endParaRPr>
          </a:p>
        </p:txBody>
      </p:sp>
      <p:pic>
        <p:nvPicPr>
          <p:cNvPr id="4" name="內容版面配置區 3" descr="ppt底圖2.jpg"/>
          <p:cNvPicPr>
            <a:picLocks noGrp="1" noChangeAspect="1"/>
          </p:cNvPicPr>
          <p:nvPr>
            <p:ph idx="1"/>
          </p:nvPr>
        </p:nvPicPr>
        <p:blipFill>
          <a:blip r:embed="rId3" cstate="print"/>
          <a:stretch>
            <a:fillRect/>
          </a:stretch>
        </p:blipFill>
        <p:spPr>
          <a:xfrm>
            <a:off x="0" y="4527702"/>
            <a:ext cx="9144000" cy="2357682"/>
          </a:xfrm>
        </p:spPr>
      </p:pic>
      <p:sp>
        <p:nvSpPr>
          <p:cNvPr id="6" name="矩形 5"/>
          <p:cNvSpPr/>
          <p:nvPr/>
        </p:nvSpPr>
        <p:spPr>
          <a:xfrm>
            <a:off x="395536" y="1556792"/>
            <a:ext cx="6696744" cy="1569660"/>
          </a:xfrm>
          <a:prstGeom prst="rect">
            <a:avLst/>
          </a:prstGeom>
        </p:spPr>
        <p:txBody>
          <a:bodyPr wrap="square">
            <a:spAutoFit/>
          </a:bodyPr>
          <a:lstStyle/>
          <a:p>
            <a:r>
              <a:rPr lang="zh-TW" altLang="en-US" sz="2400" dirty="0" smtClean="0">
                <a:latin typeface="標楷體" pitchFamily="65" charset="-120"/>
                <a:ea typeface="標楷體" pitchFamily="65" charset="-120"/>
              </a:rPr>
              <a:t>本計畫</a:t>
            </a:r>
            <a:r>
              <a:rPr lang="zh-TW" altLang="zh-TW" sz="2400" dirty="0" smtClean="0">
                <a:latin typeface="標楷體" pitchFamily="65" charset="-120"/>
                <a:ea typeface="標楷體" pitchFamily="65" charset="-120"/>
              </a:rPr>
              <a:t>是</a:t>
            </a:r>
            <a:r>
              <a:rPr lang="zh-TW" altLang="zh-TW" sz="2400" dirty="0">
                <a:latin typeface="標楷體" pitchFamily="65" charset="-120"/>
                <a:ea typeface="標楷體" pitchFamily="65" charset="-120"/>
              </a:rPr>
              <a:t>國立中興大學蘇小鳳教授與國內三位工程與公共行政領域的教授率團隊所執行之數位典藏國家型科技計畫，其內容為台北市議會授權之台北市議會議事資訊檔案。</a:t>
            </a:r>
            <a:endParaRPr lang="zh-TW" altLang="en-US" sz="2400" dirty="0">
              <a:latin typeface="標楷體" pitchFamily="65" charset="-120"/>
              <a:ea typeface="標楷體" pitchFamily="65" charset="-120"/>
            </a:endParaRPr>
          </a:p>
        </p:txBody>
      </p:sp>
      <p:pic>
        <p:nvPicPr>
          <p:cNvPr id="7" name="Picture 4"/>
          <p:cNvPicPr>
            <a:picLocks noChangeAspect="1" noChangeArrowheads="1"/>
          </p:cNvPicPr>
          <p:nvPr/>
        </p:nvPicPr>
        <p:blipFill>
          <a:blip r:embed="rId4" cstate="print"/>
          <a:srcRect/>
          <a:stretch>
            <a:fillRect/>
          </a:stretch>
        </p:blipFill>
        <p:spPr bwMode="auto">
          <a:xfrm>
            <a:off x="3059832" y="3212976"/>
            <a:ext cx="1000132" cy="180023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8" name="Picture 5"/>
          <p:cNvPicPr>
            <a:picLocks noChangeAspect="1" noChangeArrowheads="1"/>
          </p:cNvPicPr>
          <p:nvPr/>
        </p:nvPicPr>
        <p:blipFill>
          <a:blip r:embed="rId5" cstate="print"/>
          <a:srcRect/>
          <a:stretch>
            <a:fillRect/>
          </a:stretch>
        </p:blipFill>
        <p:spPr bwMode="auto">
          <a:xfrm>
            <a:off x="4427984" y="4077072"/>
            <a:ext cx="1071570" cy="192882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9" name="Picture 2"/>
          <p:cNvPicPr>
            <a:picLocks noChangeAspect="1" noChangeArrowheads="1"/>
          </p:cNvPicPr>
          <p:nvPr/>
        </p:nvPicPr>
        <p:blipFill>
          <a:blip r:embed="rId6" cstate="print"/>
          <a:srcRect/>
          <a:stretch>
            <a:fillRect/>
          </a:stretch>
        </p:blipFill>
        <p:spPr bwMode="auto">
          <a:xfrm>
            <a:off x="6084168" y="3212976"/>
            <a:ext cx="1031882" cy="185738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0" name="Picture 3"/>
          <p:cNvPicPr>
            <a:picLocks noChangeAspect="1" noChangeArrowheads="1"/>
          </p:cNvPicPr>
          <p:nvPr/>
        </p:nvPicPr>
        <p:blipFill>
          <a:blip r:embed="rId7" cstate="print"/>
          <a:srcRect/>
          <a:stretch>
            <a:fillRect/>
          </a:stretch>
        </p:blipFill>
        <p:spPr bwMode="auto">
          <a:xfrm>
            <a:off x="7740352" y="2636912"/>
            <a:ext cx="1000132" cy="180023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1" name="矩形 10"/>
          <p:cNvSpPr/>
          <p:nvPr/>
        </p:nvSpPr>
        <p:spPr>
          <a:xfrm>
            <a:off x="1547664" y="3717032"/>
            <a:ext cx="1338828" cy="369332"/>
          </a:xfrm>
          <a:prstGeom prst="rect">
            <a:avLst/>
          </a:prstGeom>
        </p:spPr>
        <p:txBody>
          <a:bodyPr wrap="none">
            <a:spAutoFit/>
          </a:bodyPr>
          <a:lstStyle/>
          <a:p>
            <a:r>
              <a:rPr lang="zh-TW" altLang="en-US" dirty="0" smtClean="0">
                <a:solidFill>
                  <a:srgbClr val="002060"/>
                </a:solidFill>
                <a:latin typeface="標楷體" pitchFamily="65" charset="-120"/>
                <a:ea typeface="標楷體" pitchFamily="65" charset="-120"/>
              </a:rPr>
              <a:t>蘇小鳳教授</a:t>
            </a:r>
            <a:endParaRPr lang="zh-TW" altLang="en-US" dirty="0">
              <a:latin typeface="標楷體" pitchFamily="65" charset="-120"/>
              <a:ea typeface="標楷體" pitchFamily="65" charset="-120"/>
            </a:endParaRPr>
          </a:p>
        </p:txBody>
      </p:sp>
      <p:sp>
        <p:nvSpPr>
          <p:cNvPr id="12" name="矩形 11"/>
          <p:cNvSpPr/>
          <p:nvPr/>
        </p:nvSpPr>
        <p:spPr>
          <a:xfrm>
            <a:off x="4283968" y="3501008"/>
            <a:ext cx="1338828" cy="369332"/>
          </a:xfrm>
          <a:prstGeom prst="rect">
            <a:avLst/>
          </a:prstGeom>
        </p:spPr>
        <p:txBody>
          <a:bodyPr wrap="none">
            <a:spAutoFit/>
          </a:bodyPr>
          <a:lstStyle/>
          <a:p>
            <a:r>
              <a:rPr lang="zh-TW" altLang="en-US" dirty="0">
                <a:solidFill>
                  <a:srgbClr val="002060"/>
                </a:solidFill>
                <a:latin typeface="標楷體" pitchFamily="65" charset="-120"/>
                <a:ea typeface="標楷體" pitchFamily="65" charset="-120"/>
              </a:rPr>
              <a:t>席代</a:t>
            </a:r>
            <a:r>
              <a:rPr lang="zh-TW" altLang="en-US" dirty="0" smtClean="0">
                <a:solidFill>
                  <a:srgbClr val="002060"/>
                </a:solidFill>
                <a:latin typeface="標楷體" pitchFamily="65" charset="-120"/>
                <a:ea typeface="標楷體" pitchFamily="65" charset="-120"/>
              </a:rPr>
              <a:t>麟教授</a:t>
            </a:r>
            <a:endParaRPr lang="zh-TW" altLang="en-US" dirty="0">
              <a:latin typeface="標楷體" pitchFamily="65" charset="-120"/>
              <a:ea typeface="標楷體" pitchFamily="65" charset="-120"/>
            </a:endParaRPr>
          </a:p>
        </p:txBody>
      </p:sp>
      <p:sp>
        <p:nvSpPr>
          <p:cNvPr id="13" name="矩形 12"/>
          <p:cNvSpPr/>
          <p:nvPr/>
        </p:nvSpPr>
        <p:spPr>
          <a:xfrm>
            <a:off x="6012160" y="5229200"/>
            <a:ext cx="1223412" cy="369332"/>
          </a:xfrm>
          <a:prstGeom prst="rect">
            <a:avLst/>
          </a:prstGeom>
        </p:spPr>
        <p:txBody>
          <a:bodyPr wrap="none">
            <a:spAutoFit/>
          </a:bodyPr>
          <a:lstStyle/>
          <a:p>
            <a:r>
              <a:rPr lang="zh-TW" altLang="en-US" dirty="0" smtClean="0">
                <a:solidFill>
                  <a:srgbClr val="002060"/>
                </a:solidFill>
                <a:latin typeface="標楷體" pitchFamily="65" charset="-120"/>
                <a:ea typeface="標楷體" pitchFamily="65" charset="-120"/>
              </a:rPr>
              <a:t>邱一 教授</a:t>
            </a:r>
            <a:endParaRPr lang="zh-TW" altLang="en-US" dirty="0">
              <a:latin typeface="標楷體" pitchFamily="65" charset="-120"/>
              <a:ea typeface="標楷體" pitchFamily="65" charset="-120"/>
            </a:endParaRPr>
          </a:p>
        </p:txBody>
      </p:sp>
      <p:sp>
        <p:nvSpPr>
          <p:cNvPr id="14" name="矩形 13"/>
          <p:cNvSpPr/>
          <p:nvPr/>
        </p:nvSpPr>
        <p:spPr>
          <a:xfrm>
            <a:off x="7452320" y="2060848"/>
            <a:ext cx="1454244" cy="369332"/>
          </a:xfrm>
          <a:prstGeom prst="rect">
            <a:avLst/>
          </a:prstGeom>
        </p:spPr>
        <p:txBody>
          <a:bodyPr wrap="none">
            <a:spAutoFit/>
          </a:bodyPr>
          <a:lstStyle/>
          <a:p>
            <a:r>
              <a:rPr lang="zh-TW" altLang="en-US" dirty="0" smtClean="0">
                <a:solidFill>
                  <a:srgbClr val="002060"/>
                </a:solidFill>
                <a:latin typeface="標楷體" pitchFamily="65" charset="-120"/>
                <a:ea typeface="標楷體" pitchFamily="65" charset="-120"/>
              </a:rPr>
              <a:t>陳宜欣教授 </a:t>
            </a:r>
            <a:endParaRPr lang="zh-TW" altLang="en-US" dirty="0">
              <a:latin typeface="標楷體" pitchFamily="65" charset="-120"/>
              <a:ea typeface="標楷體" pitchFamily="65" charset="-120"/>
            </a:endParaRPr>
          </a:p>
        </p:txBody>
      </p:sp>
      <p:pic>
        <p:nvPicPr>
          <p:cNvPr id="15" name="圖片 14" descr="logo (3).jpg"/>
          <p:cNvPicPr>
            <a:picLocks noChangeAspect="1"/>
          </p:cNvPicPr>
          <p:nvPr/>
        </p:nvPicPr>
        <p:blipFill>
          <a:blip r:embed="rId8" cstate="print"/>
          <a:stretch>
            <a:fillRect/>
          </a:stretch>
        </p:blipFill>
        <p:spPr>
          <a:xfrm flipV="1">
            <a:off x="0" y="0"/>
            <a:ext cx="476672" cy="476672"/>
          </a:xfrm>
          <a:prstGeom prst="rect">
            <a:avLst/>
          </a:prstGeom>
        </p:spPr>
      </p:pic>
      <p:pic>
        <p:nvPicPr>
          <p:cNvPr id="16" name="Picture 3" descr="C:\Documents and Settings\User\桌面\計畫資料-交接\成果展\文宣品設計\沒有落款.JPG"/>
          <p:cNvPicPr>
            <a:picLocks noChangeAspect="1" noChangeArrowheads="1"/>
          </p:cNvPicPr>
          <p:nvPr/>
        </p:nvPicPr>
        <p:blipFill>
          <a:blip r:embed="rId9" cstate="print"/>
          <a:srcRect/>
          <a:stretch>
            <a:fillRect/>
          </a:stretch>
        </p:blipFill>
        <p:spPr bwMode="auto">
          <a:xfrm>
            <a:off x="504056" y="144016"/>
            <a:ext cx="1643602" cy="205966"/>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chemeClr val="tx2"/>
                </a:solidFill>
                <a:latin typeface="標楷體" pitchFamily="65" charset="-120"/>
                <a:ea typeface="標楷體" pitchFamily="65" charset="-120"/>
              </a:rPr>
              <a:t>數位典藏內容與成果目標</a:t>
            </a:r>
            <a:endParaRPr lang="zh-TW" altLang="en-US" dirty="0"/>
          </a:p>
        </p:txBody>
      </p:sp>
      <p:pic>
        <p:nvPicPr>
          <p:cNvPr id="4" name="內容版面配置區 3" descr="ppt底圖2.jpg"/>
          <p:cNvPicPr>
            <a:picLocks noGrp="1" noChangeAspect="1"/>
          </p:cNvPicPr>
          <p:nvPr>
            <p:ph idx="1"/>
          </p:nvPr>
        </p:nvPicPr>
        <p:blipFill>
          <a:blip r:embed="rId3" cstate="print"/>
          <a:stretch>
            <a:fillRect/>
          </a:stretch>
        </p:blipFill>
        <p:spPr>
          <a:xfrm>
            <a:off x="0" y="4527702"/>
            <a:ext cx="9144000" cy="2357682"/>
          </a:xfrm>
        </p:spPr>
      </p:pic>
      <p:graphicFrame>
        <p:nvGraphicFramePr>
          <p:cNvPr id="5" name="表格 4"/>
          <p:cNvGraphicFramePr>
            <a:graphicFrameLocks noGrp="1"/>
          </p:cNvGraphicFramePr>
          <p:nvPr/>
        </p:nvGraphicFramePr>
        <p:xfrm>
          <a:off x="1403648" y="1412776"/>
          <a:ext cx="6840760" cy="3240360"/>
        </p:xfrm>
        <a:graphic>
          <a:graphicData uri="http://schemas.openxmlformats.org/drawingml/2006/table">
            <a:tbl>
              <a:tblPr>
                <a:tableStyleId>{0505E3EF-67EA-436B-97B2-0124C06EBD24}</a:tableStyleId>
              </a:tblPr>
              <a:tblGrid>
                <a:gridCol w="2376264"/>
                <a:gridCol w="1891878"/>
                <a:gridCol w="2572618"/>
              </a:tblGrid>
              <a:tr h="331768">
                <a:tc>
                  <a:txBody>
                    <a:bodyPr/>
                    <a:lstStyle/>
                    <a:p>
                      <a:pPr algn="ctr">
                        <a:spcAft>
                          <a:spcPts val="0"/>
                        </a:spcAft>
                      </a:pPr>
                      <a:r>
                        <a:rPr lang="zh-TW" sz="1800" b="1" kern="0" dirty="0">
                          <a:latin typeface="標楷體" pitchFamily="65" charset="-120"/>
                          <a:ea typeface="標楷體" pitchFamily="65" charset="-120"/>
                        </a:rPr>
                        <a:t>資料</a:t>
                      </a:r>
                      <a:r>
                        <a:rPr lang="zh-TW" sz="1800" b="1" kern="0" dirty="0" smtClean="0">
                          <a:latin typeface="標楷體" pitchFamily="65" charset="-120"/>
                          <a:ea typeface="標楷體" pitchFamily="65" charset="-120"/>
                        </a:rPr>
                        <a:t>類型</a:t>
                      </a:r>
                      <a:endParaRPr lang="zh-TW" sz="1800" b="1" kern="100" dirty="0">
                        <a:latin typeface="標楷體" pitchFamily="65" charset="-120"/>
                        <a:ea typeface="標楷體" pitchFamily="65" charset="-120"/>
                      </a:endParaRPr>
                    </a:p>
                  </a:txBody>
                  <a:tcPr marL="68580" marR="68580" marT="0" marB="0"/>
                </a:tc>
                <a:tc>
                  <a:txBody>
                    <a:bodyPr/>
                    <a:lstStyle/>
                    <a:p>
                      <a:pPr algn="ctr">
                        <a:spcAft>
                          <a:spcPts val="0"/>
                        </a:spcAft>
                      </a:pPr>
                      <a:r>
                        <a:rPr lang="zh-TW" sz="1800" b="1" kern="0" dirty="0">
                          <a:latin typeface="標楷體" pitchFamily="65" charset="-120"/>
                          <a:ea typeface="標楷體" pitchFamily="65" charset="-120"/>
                        </a:rPr>
                        <a:t>起迄</a:t>
                      </a:r>
                      <a:r>
                        <a:rPr lang="zh-TW" sz="1800" b="1" kern="0" dirty="0" smtClean="0">
                          <a:latin typeface="標楷體" pitchFamily="65" charset="-120"/>
                          <a:ea typeface="標楷體" pitchFamily="65" charset="-120"/>
                        </a:rPr>
                        <a:t>年</a:t>
                      </a:r>
                      <a:endParaRPr lang="zh-TW" sz="1800" b="1" kern="100" dirty="0">
                        <a:latin typeface="標楷體" pitchFamily="65" charset="-120"/>
                        <a:ea typeface="標楷體" pitchFamily="65" charset="-120"/>
                      </a:endParaRPr>
                    </a:p>
                  </a:txBody>
                  <a:tcPr marL="68580" marR="68580" marT="0" marB="0"/>
                </a:tc>
                <a:tc>
                  <a:txBody>
                    <a:bodyPr/>
                    <a:lstStyle/>
                    <a:p>
                      <a:pPr algn="ctr">
                        <a:spcAft>
                          <a:spcPts val="0"/>
                        </a:spcAft>
                      </a:pPr>
                      <a:r>
                        <a:rPr lang="zh-TW" sz="1800" b="1" kern="0" dirty="0">
                          <a:latin typeface="標楷體" pitchFamily="65" charset="-120"/>
                          <a:ea typeface="標楷體" pitchFamily="65" charset="-120"/>
                        </a:rPr>
                        <a:t>數量</a:t>
                      </a:r>
                      <a:r>
                        <a:rPr lang="en-US" sz="1800" b="1" kern="0" dirty="0">
                          <a:latin typeface="標楷體" pitchFamily="65" charset="-120"/>
                          <a:ea typeface="標楷體" pitchFamily="65" charset="-120"/>
                        </a:rPr>
                        <a:t>/</a:t>
                      </a:r>
                      <a:r>
                        <a:rPr lang="zh-TW" sz="1800" b="1" kern="0" dirty="0" smtClean="0">
                          <a:latin typeface="標楷體" pitchFamily="65" charset="-120"/>
                          <a:ea typeface="標楷體" pitchFamily="65" charset="-120"/>
                        </a:rPr>
                        <a:t>單位</a:t>
                      </a:r>
                      <a:endParaRPr lang="zh-TW" sz="1800" b="1" kern="100" dirty="0">
                        <a:latin typeface="標楷體" pitchFamily="65" charset="-120"/>
                        <a:ea typeface="標楷體" pitchFamily="65" charset="-120"/>
                      </a:endParaRPr>
                    </a:p>
                  </a:txBody>
                  <a:tcPr marL="68580" marR="68580" marT="0" marB="0"/>
                </a:tc>
              </a:tr>
              <a:tr h="648438">
                <a:tc>
                  <a:txBody>
                    <a:bodyPr/>
                    <a:lstStyle/>
                    <a:p>
                      <a:pPr algn="ctr">
                        <a:spcAft>
                          <a:spcPts val="250"/>
                        </a:spcAft>
                      </a:pPr>
                      <a:r>
                        <a:rPr lang="zh-TW" sz="1600" kern="0" dirty="0">
                          <a:latin typeface="標楷體" pitchFamily="65" charset="-120"/>
                          <a:ea typeface="標楷體" pitchFamily="65" charset="-120"/>
                        </a:rPr>
                        <a:t>議事錄</a:t>
                      </a:r>
                      <a:endParaRPr lang="zh-TW" sz="1600" kern="100" dirty="0">
                        <a:latin typeface="標楷體" pitchFamily="65" charset="-120"/>
                        <a:ea typeface="標楷體" pitchFamily="65" charset="-120"/>
                      </a:endParaRPr>
                    </a:p>
                    <a:p>
                      <a:pPr algn="ctr">
                        <a:spcAft>
                          <a:spcPts val="0"/>
                        </a:spcAft>
                      </a:pPr>
                      <a:r>
                        <a:rPr lang="zh-TW" sz="1600" kern="0" dirty="0">
                          <a:latin typeface="標楷體" pitchFamily="65" charset="-120"/>
                          <a:ea typeface="標楷體" pitchFamily="65" charset="-120"/>
                        </a:rPr>
                        <a:t>（第一期計畫</a:t>
                      </a:r>
                      <a:r>
                        <a:rPr lang="zh-TW" sz="1600" kern="0" dirty="0" smtClean="0">
                          <a:latin typeface="標楷體" pitchFamily="65" charset="-120"/>
                          <a:ea typeface="標楷體" pitchFamily="65" charset="-120"/>
                        </a:rPr>
                        <a:t>）</a:t>
                      </a:r>
                      <a:endParaRPr lang="zh-TW" sz="1600" kern="100" dirty="0">
                        <a:latin typeface="標楷體" pitchFamily="65" charset="-120"/>
                        <a:ea typeface="標楷體" pitchFamily="65" charset="-120"/>
                      </a:endParaRPr>
                    </a:p>
                  </a:txBody>
                  <a:tcPr marL="68580" marR="68580" marT="0" marB="0"/>
                </a:tc>
                <a:tc>
                  <a:txBody>
                    <a:bodyPr/>
                    <a:lstStyle/>
                    <a:p>
                      <a:pPr algn="ctr">
                        <a:spcAft>
                          <a:spcPts val="250"/>
                        </a:spcAft>
                      </a:pPr>
                      <a:r>
                        <a:rPr lang="zh-TW" sz="1600" kern="0" dirty="0">
                          <a:latin typeface="標楷體" pitchFamily="65" charset="-120"/>
                          <a:ea typeface="標楷體" pitchFamily="65" charset="-120"/>
                        </a:rPr>
                        <a:t>民</a:t>
                      </a:r>
                      <a:r>
                        <a:rPr lang="en-US" sz="1600" kern="0" dirty="0">
                          <a:latin typeface="標楷體" pitchFamily="65" charset="-120"/>
                          <a:ea typeface="標楷體" pitchFamily="65" charset="-120"/>
                        </a:rPr>
                        <a:t>58-91</a:t>
                      </a:r>
                      <a:endParaRPr lang="zh-TW" sz="1600" kern="100" dirty="0">
                        <a:latin typeface="標楷體" pitchFamily="65" charset="-120"/>
                        <a:ea typeface="標楷體" pitchFamily="65" charset="-120"/>
                      </a:endParaRPr>
                    </a:p>
                    <a:p>
                      <a:pPr algn="ctr">
                        <a:spcAft>
                          <a:spcPts val="250"/>
                        </a:spcAft>
                      </a:pPr>
                      <a:r>
                        <a:rPr lang="en-US" sz="1600" kern="0" dirty="0">
                          <a:latin typeface="標楷體" pitchFamily="65" charset="-120"/>
                          <a:ea typeface="標楷體" pitchFamily="65" charset="-120"/>
                        </a:rPr>
                        <a:t>1969-2002</a:t>
                      </a:r>
                      <a:endParaRPr lang="zh-TW" sz="1600" b="1" kern="100" dirty="0">
                        <a:solidFill>
                          <a:schemeClr val="accent6">
                            <a:lumMod val="75000"/>
                          </a:schemeClr>
                        </a:solidFill>
                        <a:latin typeface="標楷體" pitchFamily="65" charset="-120"/>
                        <a:ea typeface="標楷體" pitchFamily="65" charset="-120"/>
                        <a:cs typeface="Times New Roman"/>
                      </a:endParaRPr>
                    </a:p>
                  </a:txBody>
                  <a:tcPr marL="68580" marR="68580" marT="0" marB="0"/>
                </a:tc>
                <a:tc>
                  <a:txBody>
                    <a:bodyPr/>
                    <a:lstStyle/>
                    <a:p>
                      <a:pPr marR="558800" algn="ctr">
                        <a:spcAft>
                          <a:spcPts val="250"/>
                        </a:spcAft>
                      </a:pPr>
                      <a:r>
                        <a:rPr lang="en-US" sz="1600" kern="0" dirty="0">
                          <a:latin typeface="標楷體" pitchFamily="65" charset="-120"/>
                          <a:ea typeface="標楷體" pitchFamily="65" charset="-120"/>
                        </a:rPr>
                        <a:t>255,982</a:t>
                      </a:r>
                      <a:r>
                        <a:rPr lang="zh-TW" sz="1600" kern="0" dirty="0">
                          <a:latin typeface="標楷體" pitchFamily="65" charset="-120"/>
                          <a:ea typeface="標楷體" pitchFamily="65" charset="-120"/>
                        </a:rPr>
                        <a:t>頁</a:t>
                      </a:r>
                      <a:endParaRPr lang="zh-TW" sz="1600" kern="100" dirty="0">
                        <a:latin typeface="標楷體" pitchFamily="65" charset="-120"/>
                        <a:ea typeface="標楷體" pitchFamily="65" charset="-120"/>
                      </a:endParaRPr>
                    </a:p>
                    <a:p>
                      <a:pPr marR="698500" algn="ctr">
                        <a:spcAft>
                          <a:spcPts val="250"/>
                        </a:spcAft>
                      </a:pPr>
                      <a:r>
                        <a:rPr lang="en-US" sz="1600" kern="0" dirty="0" smtClean="0">
                          <a:latin typeface="標楷體" pitchFamily="65" charset="-120"/>
                          <a:ea typeface="標楷體" pitchFamily="65" charset="-120"/>
                        </a:rPr>
                        <a:t>43,728</a:t>
                      </a:r>
                      <a:r>
                        <a:rPr lang="zh-TW" sz="1600" kern="0" dirty="0">
                          <a:latin typeface="標楷體" pitchFamily="65" charset="-120"/>
                          <a:ea typeface="標楷體" pitchFamily="65" charset="-120"/>
                        </a:rPr>
                        <a:t>筆後設</a:t>
                      </a:r>
                      <a:r>
                        <a:rPr lang="zh-TW" sz="1600" kern="0" dirty="0" smtClean="0">
                          <a:latin typeface="標楷體" pitchFamily="65" charset="-120"/>
                          <a:ea typeface="標楷體" pitchFamily="65" charset="-120"/>
                        </a:rPr>
                        <a:t>資料</a:t>
                      </a:r>
                      <a:endParaRPr lang="zh-TW" sz="1600" b="1" kern="100" dirty="0">
                        <a:solidFill>
                          <a:schemeClr val="accent6">
                            <a:lumMod val="75000"/>
                          </a:schemeClr>
                        </a:solidFill>
                        <a:latin typeface="標楷體" pitchFamily="65" charset="-120"/>
                        <a:ea typeface="標楷體" pitchFamily="65" charset="-120"/>
                        <a:cs typeface="Times New Roman"/>
                      </a:endParaRPr>
                    </a:p>
                  </a:txBody>
                  <a:tcPr marL="68580" marR="68580" marT="0" marB="0"/>
                </a:tc>
              </a:tr>
              <a:tr h="648438">
                <a:tc>
                  <a:txBody>
                    <a:bodyPr/>
                    <a:lstStyle/>
                    <a:p>
                      <a:pPr algn="ctr">
                        <a:spcAft>
                          <a:spcPts val="250"/>
                        </a:spcAft>
                      </a:pPr>
                      <a:r>
                        <a:rPr lang="zh-TW" sz="1600" kern="0" dirty="0">
                          <a:latin typeface="標楷體" pitchFamily="65" charset="-120"/>
                          <a:ea typeface="標楷體" pitchFamily="65" charset="-120"/>
                        </a:rPr>
                        <a:t>議會公報</a:t>
                      </a:r>
                      <a:endParaRPr lang="zh-TW" sz="1600" kern="100" dirty="0">
                        <a:latin typeface="標楷體" pitchFamily="65" charset="-120"/>
                        <a:ea typeface="標楷體" pitchFamily="65" charset="-120"/>
                      </a:endParaRPr>
                    </a:p>
                    <a:p>
                      <a:pPr algn="ctr">
                        <a:spcAft>
                          <a:spcPts val="250"/>
                        </a:spcAft>
                      </a:pPr>
                      <a:r>
                        <a:rPr lang="zh-TW" sz="1600" kern="0" dirty="0">
                          <a:latin typeface="標楷體" pitchFamily="65" charset="-120"/>
                          <a:ea typeface="標楷體" pitchFamily="65" charset="-120"/>
                        </a:rPr>
                        <a:t>（第二期計畫</a:t>
                      </a:r>
                      <a:r>
                        <a:rPr lang="zh-TW" sz="1600" kern="0" dirty="0" smtClean="0">
                          <a:latin typeface="標楷體" pitchFamily="65" charset="-120"/>
                          <a:ea typeface="標楷體" pitchFamily="65" charset="-120"/>
                        </a:rPr>
                        <a:t>）</a:t>
                      </a:r>
                      <a:endParaRPr lang="zh-TW" sz="1600" kern="100" dirty="0">
                        <a:latin typeface="標楷體" pitchFamily="65" charset="-120"/>
                        <a:ea typeface="標楷體" pitchFamily="65" charset="-120"/>
                      </a:endParaRPr>
                    </a:p>
                  </a:txBody>
                  <a:tcPr marL="68580" marR="68580" marT="0" marB="0"/>
                </a:tc>
                <a:tc>
                  <a:txBody>
                    <a:bodyPr/>
                    <a:lstStyle/>
                    <a:p>
                      <a:pPr algn="ctr">
                        <a:spcAft>
                          <a:spcPts val="250"/>
                        </a:spcAft>
                      </a:pPr>
                      <a:r>
                        <a:rPr lang="zh-TW" sz="1600" kern="0" dirty="0">
                          <a:latin typeface="標楷體" pitchFamily="65" charset="-120"/>
                          <a:ea typeface="標楷體" pitchFamily="65" charset="-120"/>
                        </a:rPr>
                        <a:t>民</a:t>
                      </a:r>
                      <a:r>
                        <a:rPr lang="en-US" sz="1600" kern="0" dirty="0">
                          <a:latin typeface="標楷體" pitchFamily="65" charset="-120"/>
                          <a:ea typeface="標楷體" pitchFamily="65" charset="-120"/>
                        </a:rPr>
                        <a:t>59-95</a:t>
                      </a:r>
                      <a:endParaRPr lang="zh-TW" sz="1600" kern="100" dirty="0">
                        <a:latin typeface="標楷體" pitchFamily="65" charset="-120"/>
                        <a:ea typeface="標楷體" pitchFamily="65" charset="-120"/>
                      </a:endParaRPr>
                    </a:p>
                    <a:p>
                      <a:pPr algn="ctr">
                        <a:spcAft>
                          <a:spcPts val="250"/>
                        </a:spcAft>
                      </a:pPr>
                      <a:r>
                        <a:rPr lang="en-US" sz="1600" kern="0" dirty="0">
                          <a:latin typeface="標楷體" pitchFamily="65" charset="-120"/>
                          <a:ea typeface="標楷體" pitchFamily="65" charset="-120"/>
                        </a:rPr>
                        <a:t>1970-2006</a:t>
                      </a:r>
                      <a:endParaRPr lang="zh-TW" sz="1600" b="1" kern="100" dirty="0">
                        <a:solidFill>
                          <a:schemeClr val="accent6">
                            <a:lumMod val="75000"/>
                          </a:schemeClr>
                        </a:solidFill>
                        <a:latin typeface="標楷體" pitchFamily="65" charset="-120"/>
                        <a:ea typeface="標楷體" pitchFamily="65" charset="-120"/>
                        <a:cs typeface="Times New Roman"/>
                      </a:endParaRPr>
                    </a:p>
                  </a:txBody>
                  <a:tcPr marL="68580" marR="68580" marT="0" marB="0"/>
                </a:tc>
                <a:tc>
                  <a:txBody>
                    <a:bodyPr/>
                    <a:lstStyle/>
                    <a:p>
                      <a:pPr algn="ctr">
                        <a:spcAft>
                          <a:spcPts val="250"/>
                        </a:spcAft>
                      </a:pPr>
                      <a:r>
                        <a:rPr lang="en-US" sz="1600" kern="0" dirty="0">
                          <a:latin typeface="標楷體" pitchFamily="65" charset="-120"/>
                          <a:ea typeface="標楷體" pitchFamily="65" charset="-120"/>
                        </a:rPr>
                        <a:t>266,644</a:t>
                      </a:r>
                      <a:r>
                        <a:rPr lang="zh-TW" sz="1600" kern="0" dirty="0">
                          <a:latin typeface="標楷體" pitchFamily="65" charset="-120"/>
                          <a:ea typeface="標楷體" pitchFamily="65" charset="-120"/>
                        </a:rPr>
                        <a:t>頁</a:t>
                      </a:r>
                      <a:endParaRPr lang="zh-TW" sz="1600" kern="100" dirty="0">
                        <a:latin typeface="標楷體" pitchFamily="65" charset="-120"/>
                        <a:ea typeface="標楷體" pitchFamily="65" charset="-120"/>
                      </a:endParaRPr>
                    </a:p>
                    <a:p>
                      <a:pPr algn="ctr">
                        <a:spcAft>
                          <a:spcPts val="250"/>
                        </a:spcAft>
                      </a:pPr>
                      <a:r>
                        <a:rPr lang="en-US" altLang="zh-TW" sz="1800" kern="1200" dirty="0" smtClean="0">
                          <a:latin typeface="標楷體" pitchFamily="65" charset="-120"/>
                          <a:ea typeface="標楷體" pitchFamily="65" charset="-120"/>
                        </a:rPr>
                        <a:t>31352 </a:t>
                      </a:r>
                      <a:r>
                        <a:rPr lang="zh-TW" altLang="zh-TW" sz="1800" kern="1200" dirty="0" smtClean="0">
                          <a:latin typeface="標楷體" pitchFamily="65" charset="-120"/>
                          <a:ea typeface="標楷體" pitchFamily="65" charset="-120"/>
                        </a:rPr>
                        <a:t>筆後設資料</a:t>
                      </a:r>
                      <a:endParaRPr lang="zh-TW" sz="1600" b="1" kern="100" dirty="0">
                        <a:solidFill>
                          <a:schemeClr val="accent6">
                            <a:lumMod val="75000"/>
                          </a:schemeClr>
                        </a:solidFill>
                        <a:latin typeface="標楷體" pitchFamily="65" charset="-120"/>
                        <a:ea typeface="標楷體" pitchFamily="65" charset="-120"/>
                        <a:cs typeface="Times New Roman"/>
                      </a:endParaRPr>
                    </a:p>
                  </a:txBody>
                  <a:tcPr marL="68580" marR="68580" marT="0" marB="0"/>
                </a:tc>
              </a:tr>
              <a:tr h="949874">
                <a:tc>
                  <a:txBody>
                    <a:bodyPr/>
                    <a:lstStyle/>
                    <a:p>
                      <a:pPr algn="ctr">
                        <a:spcAft>
                          <a:spcPts val="250"/>
                        </a:spcAft>
                      </a:pPr>
                      <a:r>
                        <a:rPr lang="zh-TW" sz="1600" kern="0" dirty="0">
                          <a:latin typeface="標楷體" pitchFamily="65" charset="-120"/>
                          <a:ea typeface="標楷體" pitchFamily="65" charset="-120"/>
                        </a:rPr>
                        <a:t>議事廳</a:t>
                      </a:r>
                      <a:r>
                        <a:rPr lang="en-US" sz="1600" kern="0" dirty="0">
                          <a:latin typeface="標楷體" pitchFamily="65" charset="-120"/>
                          <a:ea typeface="標楷體" pitchFamily="65" charset="-120"/>
                        </a:rPr>
                        <a:t/>
                      </a:r>
                      <a:br>
                        <a:rPr lang="en-US" sz="1600" kern="0" dirty="0">
                          <a:latin typeface="標楷體" pitchFamily="65" charset="-120"/>
                          <a:ea typeface="標楷體" pitchFamily="65" charset="-120"/>
                        </a:rPr>
                      </a:br>
                      <a:r>
                        <a:rPr lang="zh-TW" sz="1600" kern="0" dirty="0">
                          <a:latin typeface="標楷體" pitchFamily="65" charset="-120"/>
                          <a:ea typeface="標楷體" pitchFamily="65" charset="-120"/>
                        </a:rPr>
                        <a:t>錄音錄影資料</a:t>
                      </a:r>
                      <a:endParaRPr lang="zh-TW" sz="1600" kern="100" dirty="0">
                        <a:latin typeface="標楷體" pitchFamily="65" charset="-120"/>
                        <a:ea typeface="標楷體" pitchFamily="65" charset="-120"/>
                      </a:endParaRPr>
                    </a:p>
                    <a:p>
                      <a:pPr marL="342900" lvl="0" indent="-342900" algn="ctr">
                        <a:lnSpc>
                          <a:spcPct val="115000"/>
                        </a:lnSpc>
                        <a:spcAft>
                          <a:spcPts val="250"/>
                        </a:spcAft>
                        <a:buFont typeface="+mj-ea"/>
                        <a:buNone/>
                      </a:pPr>
                      <a:r>
                        <a:rPr lang="zh-TW" altLang="en-US" sz="1600" kern="100" dirty="0" smtClean="0">
                          <a:latin typeface="標楷體" pitchFamily="65" charset="-120"/>
                          <a:ea typeface="標楷體" pitchFamily="65" charset="-120"/>
                        </a:rPr>
                        <a:t>（一、</a:t>
                      </a:r>
                      <a:r>
                        <a:rPr lang="en-US" sz="1600" kern="100" dirty="0" err="1" smtClean="0">
                          <a:latin typeface="標楷體" pitchFamily="65" charset="-120"/>
                          <a:ea typeface="標楷體" pitchFamily="65" charset="-120"/>
                        </a:rPr>
                        <a:t>二期計畫</a:t>
                      </a:r>
                      <a:r>
                        <a:rPr lang="en-US" sz="1600" kern="100" dirty="0" smtClean="0">
                          <a:latin typeface="標楷體" pitchFamily="65" charset="-120"/>
                          <a:ea typeface="標楷體" pitchFamily="65" charset="-120"/>
                        </a:rPr>
                        <a:t>）</a:t>
                      </a:r>
                      <a:endParaRPr lang="zh-TW" sz="1600" b="1" kern="100" dirty="0">
                        <a:solidFill>
                          <a:schemeClr val="accent6">
                            <a:lumMod val="75000"/>
                          </a:schemeClr>
                        </a:solidFill>
                        <a:latin typeface="標楷體" pitchFamily="65" charset="-120"/>
                        <a:ea typeface="標楷體" pitchFamily="65" charset="-120"/>
                        <a:cs typeface="Times New Roman"/>
                      </a:endParaRPr>
                    </a:p>
                  </a:txBody>
                  <a:tcPr marL="68580" marR="68580" marT="0" marB="0"/>
                </a:tc>
                <a:tc>
                  <a:txBody>
                    <a:bodyPr/>
                    <a:lstStyle/>
                    <a:p>
                      <a:pPr algn="ctr">
                        <a:spcAft>
                          <a:spcPts val="0"/>
                        </a:spcAft>
                        <a:tabLst>
                          <a:tab pos="339090" algn="l"/>
                        </a:tabLst>
                      </a:pPr>
                      <a:r>
                        <a:rPr lang="zh-TW" sz="1600" kern="100" dirty="0">
                          <a:latin typeface="標楷體" pitchFamily="65" charset="-120"/>
                          <a:ea typeface="標楷體" pitchFamily="65" charset="-120"/>
                        </a:rPr>
                        <a:t>民</a:t>
                      </a:r>
                      <a:r>
                        <a:rPr lang="en-US" sz="1600" kern="100" dirty="0">
                          <a:latin typeface="標楷體" pitchFamily="65" charset="-120"/>
                          <a:ea typeface="標楷體" pitchFamily="65" charset="-120"/>
                        </a:rPr>
                        <a:t>92-95</a:t>
                      </a:r>
                      <a:endParaRPr lang="zh-TW" sz="1600" kern="100" dirty="0">
                        <a:latin typeface="標楷體" pitchFamily="65" charset="-120"/>
                        <a:ea typeface="標楷體" pitchFamily="65" charset="-120"/>
                      </a:endParaRPr>
                    </a:p>
                    <a:p>
                      <a:pPr algn="ctr">
                        <a:spcAft>
                          <a:spcPts val="0"/>
                        </a:spcAft>
                        <a:tabLst>
                          <a:tab pos="339090" algn="l"/>
                        </a:tabLst>
                      </a:pPr>
                      <a:r>
                        <a:rPr lang="en-US" sz="1600" kern="0" dirty="0">
                          <a:latin typeface="標楷體" pitchFamily="65" charset="-120"/>
                          <a:ea typeface="標楷體" pitchFamily="65" charset="-120"/>
                        </a:rPr>
                        <a:t>2003-2006</a:t>
                      </a:r>
                      <a:endParaRPr lang="zh-TW" sz="1600" b="1" kern="100" dirty="0">
                        <a:solidFill>
                          <a:schemeClr val="accent6">
                            <a:lumMod val="75000"/>
                          </a:schemeClr>
                        </a:solidFill>
                        <a:latin typeface="標楷體" pitchFamily="65" charset="-120"/>
                        <a:ea typeface="標楷體" pitchFamily="65" charset="-120"/>
                        <a:cs typeface="Times New Roman"/>
                      </a:endParaRPr>
                    </a:p>
                  </a:txBody>
                  <a:tcPr marL="68580" marR="68580" marT="0" marB="0"/>
                </a:tc>
                <a:tc>
                  <a:txBody>
                    <a:bodyPr/>
                    <a:lstStyle/>
                    <a:p>
                      <a:pPr algn="ctr">
                        <a:spcAft>
                          <a:spcPts val="250"/>
                        </a:spcAft>
                      </a:pPr>
                      <a:r>
                        <a:rPr lang="en-US" sz="1600" kern="0" dirty="0">
                          <a:latin typeface="標楷體" pitchFamily="65" charset="-120"/>
                          <a:ea typeface="標楷體" pitchFamily="65" charset="-120"/>
                        </a:rPr>
                        <a:t>65,352</a:t>
                      </a:r>
                      <a:r>
                        <a:rPr lang="zh-TW" sz="1600" kern="0" dirty="0" smtClean="0">
                          <a:latin typeface="標楷體" pitchFamily="65" charset="-120"/>
                          <a:ea typeface="標楷體" pitchFamily="65" charset="-120"/>
                        </a:rPr>
                        <a:t>分鐘</a:t>
                      </a:r>
                      <a:endParaRPr lang="zh-TW" sz="1600" kern="100" dirty="0">
                        <a:latin typeface="標楷體" pitchFamily="65" charset="-120"/>
                        <a:ea typeface="標楷體" pitchFamily="65" charset="-120"/>
                      </a:endParaRPr>
                    </a:p>
                  </a:txBody>
                  <a:tcPr marL="68580" marR="68580" marT="0" marB="0"/>
                </a:tc>
              </a:tr>
              <a:tr h="661842">
                <a:tc>
                  <a:txBody>
                    <a:bodyPr/>
                    <a:lstStyle/>
                    <a:p>
                      <a:pPr marL="0" lvl="0" indent="-342900" algn="ctr" defTabSz="914400" rtl="0" eaLnBrk="1" latinLnBrk="0" hangingPunct="1">
                        <a:lnSpc>
                          <a:spcPct val="115000"/>
                        </a:lnSpc>
                        <a:spcAft>
                          <a:spcPts val="250"/>
                        </a:spcAft>
                        <a:buFont typeface="+mj-ea"/>
                        <a:buNone/>
                      </a:pPr>
                      <a:r>
                        <a:rPr lang="zh-TW" altLang="en-US" sz="1600" kern="0" dirty="0" smtClean="0">
                          <a:solidFill>
                            <a:schemeClr val="dk1"/>
                          </a:solidFill>
                          <a:latin typeface="標楷體" pitchFamily="65" charset="-120"/>
                          <a:ea typeface="標楷體" pitchFamily="65" charset="-120"/>
                          <a:cs typeface="+mn-cs"/>
                        </a:rPr>
                        <a:t>老照片</a:t>
                      </a:r>
                      <a:endParaRPr lang="en-US" altLang="zh-TW" sz="1600" kern="0" dirty="0" smtClean="0">
                        <a:solidFill>
                          <a:schemeClr val="dk1"/>
                        </a:solidFill>
                        <a:latin typeface="標楷體" pitchFamily="65" charset="-120"/>
                        <a:ea typeface="標楷體" pitchFamily="65" charset="-120"/>
                        <a:cs typeface="+mn-cs"/>
                      </a:endParaRPr>
                    </a:p>
                    <a:p>
                      <a:pPr marL="0" lvl="0" indent="-342900" algn="ctr" defTabSz="914400" rtl="0" eaLnBrk="1" latinLnBrk="0" hangingPunct="1">
                        <a:lnSpc>
                          <a:spcPct val="115000"/>
                        </a:lnSpc>
                        <a:spcAft>
                          <a:spcPts val="250"/>
                        </a:spcAft>
                        <a:buFont typeface="+mj-ea"/>
                        <a:buNone/>
                      </a:pPr>
                      <a:r>
                        <a:rPr lang="zh-TW" altLang="en-US" sz="1600" kern="0" dirty="0" smtClean="0">
                          <a:solidFill>
                            <a:schemeClr val="dk1"/>
                          </a:solidFill>
                          <a:latin typeface="標楷體" pitchFamily="65" charset="-120"/>
                          <a:ea typeface="標楷體" pitchFamily="65" charset="-120"/>
                          <a:cs typeface="+mn-cs"/>
                        </a:rPr>
                        <a:t>（三期計畫）</a:t>
                      </a:r>
                      <a:endParaRPr lang="zh-TW" sz="1600" kern="0" dirty="0">
                        <a:solidFill>
                          <a:schemeClr val="dk1"/>
                        </a:solidFill>
                        <a:latin typeface="標楷體" pitchFamily="65" charset="-120"/>
                        <a:ea typeface="標楷體" pitchFamily="65" charset="-120"/>
                        <a:cs typeface="+mn-cs"/>
                      </a:endParaRPr>
                    </a:p>
                  </a:txBody>
                  <a:tcPr marL="68580" marR="68580" marT="0" marB="0">
                    <a:solidFill>
                      <a:schemeClr val="accent3">
                        <a:lumMod val="60000"/>
                        <a:lumOff val="40000"/>
                      </a:schemeClr>
                    </a:solidFill>
                  </a:tcPr>
                </a:tc>
                <a:tc>
                  <a:txBody>
                    <a:bodyPr/>
                    <a:lstStyle/>
                    <a:p>
                      <a:pPr marL="0" algn="ctr" defTabSz="914400" rtl="0" eaLnBrk="1" latinLnBrk="0" hangingPunct="1">
                        <a:spcAft>
                          <a:spcPts val="250"/>
                        </a:spcAft>
                        <a:tabLst>
                          <a:tab pos="339090" algn="l"/>
                        </a:tabLst>
                      </a:pPr>
                      <a:r>
                        <a:rPr lang="zh-TW" altLang="en-US" sz="1600" kern="0" dirty="0" smtClean="0">
                          <a:solidFill>
                            <a:schemeClr val="dk1"/>
                          </a:solidFill>
                          <a:latin typeface="標楷體" pitchFamily="65" charset="-120"/>
                          <a:ea typeface="標楷體" pitchFamily="65" charset="-120"/>
                          <a:cs typeface="+mn-cs"/>
                        </a:rPr>
                        <a:t>民</a:t>
                      </a:r>
                      <a:r>
                        <a:rPr lang="en-US" altLang="zh-TW" sz="1600" kern="0" dirty="0" smtClean="0">
                          <a:solidFill>
                            <a:schemeClr val="dk1"/>
                          </a:solidFill>
                          <a:latin typeface="標楷體" pitchFamily="65" charset="-120"/>
                          <a:ea typeface="標楷體" pitchFamily="65" charset="-120"/>
                          <a:cs typeface="+mn-cs"/>
                        </a:rPr>
                        <a:t>35-93</a:t>
                      </a:r>
                    </a:p>
                    <a:p>
                      <a:pPr marL="0" algn="ctr" defTabSz="914400" rtl="0" eaLnBrk="1" latinLnBrk="0" hangingPunct="1">
                        <a:spcAft>
                          <a:spcPts val="250"/>
                        </a:spcAft>
                        <a:tabLst>
                          <a:tab pos="339090" algn="l"/>
                        </a:tabLst>
                      </a:pPr>
                      <a:r>
                        <a:rPr lang="en-US" altLang="zh-TW" sz="1600" kern="0" dirty="0" smtClean="0">
                          <a:solidFill>
                            <a:schemeClr val="dk1"/>
                          </a:solidFill>
                          <a:latin typeface="標楷體" pitchFamily="65" charset="-120"/>
                          <a:ea typeface="標楷體" pitchFamily="65" charset="-120"/>
                          <a:cs typeface="+mn-cs"/>
                        </a:rPr>
                        <a:t>1946-2004</a:t>
                      </a:r>
                      <a:endParaRPr lang="zh-TW" sz="1600" kern="0" dirty="0">
                        <a:solidFill>
                          <a:schemeClr val="dk1"/>
                        </a:solidFill>
                        <a:latin typeface="標楷體" pitchFamily="65" charset="-120"/>
                        <a:ea typeface="標楷體" pitchFamily="65" charset="-120"/>
                        <a:cs typeface="+mn-cs"/>
                      </a:endParaRPr>
                    </a:p>
                  </a:txBody>
                  <a:tcPr marL="68580" marR="68580" marT="0" marB="0">
                    <a:solidFill>
                      <a:schemeClr val="accent3">
                        <a:lumMod val="60000"/>
                        <a:lumOff val="40000"/>
                      </a:schemeClr>
                    </a:solidFill>
                  </a:tcPr>
                </a:tc>
                <a:tc>
                  <a:txBody>
                    <a:bodyPr/>
                    <a:lstStyle/>
                    <a:p>
                      <a:pPr marL="0" algn="ctr" defTabSz="914400" rtl="0" eaLnBrk="1" latinLnBrk="0" hangingPunct="1">
                        <a:spcAft>
                          <a:spcPts val="250"/>
                        </a:spcAft>
                      </a:pPr>
                      <a:r>
                        <a:rPr lang="zh-TW" altLang="en-US" sz="1600" kern="0" dirty="0" smtClean="0">
                          <a:solidFill>
                            <a:schemeClr val="dk1"/>
                          </a:solidFill>
                          <a:latin typeface="標楷體" pitchFamily="65" charset="-120"/>
                          <a:ea typeface="標楷體" pitchFamily="65" charset="-120"/>
                          <a:cs typeface="+mn-cs"/>
                        </a:rPr>
                        <a:t>原</a:t>
                      </a:r>
                      <a:r>
                        <a:rPr lang="en-US" altLang="zh-TW" sz="1600" kern="0" dirty="0" smtClean="0">
                          <a:solidFill>
                            <a:schemeClr val="dk1"/>
                          </a:solidFill>
                          <a:latin typeface="標楷體" pitchFamily="65" charset="-120"/>
                          <a:ea typeface="標楷體" pitchFamily="65" charset="-120"/>
                          <a:cs typeface="+mn-cs"/>
                        </a:rPr>
                        <a:t>128,169</a:t>
                      </a:r>
                      <a:r>
                        <a:rPr lang="zh-TW" altLang="en-US" sz="1600" kern="0" dirty="0" smtClean="0">
                          <a:solidFill>
                            <a:schemeClr val="dk1"/>
                          </a:solidFill>
                          <a:latin typeface="標楷體" pitchFamily="65" charset="-120"/>
                          <a:ea typeface="標楷體" pitchFamily="65" charset="-120"/>
                          <a:cs typeface="+mn-cs"/>
                        </a:rPr>
                        <a:t>幅</a:t>
                      </a:r>
                      <a:endParaRPr lang="en-US" altLang="zh-TW" sz="1600" kern="0" dirty="0" smtClean="0">
                        <a:solidFill>
                          <a:schemeClr val="dk1"/>
                        </a:solidFill>
                        <a:latin typeface="標楷體" pitchFamily="65" charset="-120"/>
                        <a:ea typeface="標楷體" pitchFamily="65" charset="-120"/>
                        <a:cs typeface="+mn-cs"/>
                      </a:endParaRPr>
                    </a:p>
                    <a:p>
                      <a:pPr marL="0" algn="ctr" defTabSz="914400" rtl="0" eaLnBrk="1" latinLnBrk="0" hangingPunct="1">
                        <a:spcAft>
                          <a:spcPts val="250"/>
                        </a:spcAft>
                      </a:pPr>
                      <a:r>
                        <a:rPr lang="zh-TW" altLang="en-US" sz="1600" kern="0" dirty="0" smtClean="0">
                          <a:solidFill>
                            <a:schemeClr val="dk1"/>
                          </a:solidFill>
                          <a:latin typeface="標楷體" pitchFamily="65" charset="-120"/>
                          <a:ea typeface="標楷體" pitchFamily="65" charset="-120"/>
                          <a:cs typeface="+mn-cs"/>
                        </a:rPr>
                        <a:t>選</a:t>
                      </a:r>
                      <a:r>
                        <a:rPr lang="en-US" altLang="zh-TW" sz="1600" kern="0" dirty="0" smtClean="0">
                          <a:solidFill>
                            <a:schemeClr val="dk1"/>
                          </a:solidFill>
                          <a:latin typeface="標楷體" pitchFamily="65" charset="-120"/>
                          <a:ea typeface="標楷體" pitchFamily="65" charset="-120"/>
                          <a:cs typeface="+mn-cs"/>
                        </a:rPr>
                        <a:t>1,000</a:t>
                      </a:r>
                      <a:r>
                        <a:rPr lang="zh-TW" altLang="en-US" sz="1600" kern="0" dirty="0" smtClean="0">
                          <a:solidFill>
                            <a:schemeClr val="dk1"/>
                          </a:solidFill>
                          <a:latin typeface="標楷體" pitchFamily="65" charset="-120"/>
                          <a:ea typeface="標楷體" pitchFamily="65" charset="-120"/>
                          <a:cs typeface="+mn-cs"/>
                        </a:rPr>
                        <a:t>幅</a:t>
                      </a:r>
                      <a:endParaRPr lang="zh-TW" sz="1600" kern="0" dirty="0">
                        <a:solidFill>
                          <a:schemeClr val="dk1"/>
                        </a:solidFill>
                        <a:latin typeface="標楷體" pitchFamily="65" charset="-120"/>
                        <a:ea typeface="標楷體" pitchFamily="65" charset="-120"/>
                        <a:cs typeface="+mn-cs"/>
                      </a:endParaRPr>
                    </a:p>
                  </a:txBody>
                  <a:tcPr marL="68580" marR="68580" marT="0" marB="0">
                    <a:solidFill>
                      <a:schemeClr val="accent3">
                        <a:lumMod val="60000"/>
                        <a:lumOff val="40000"/>
                      </a:schemeClr>
                    </a:solidFill>
                  </a:tcPr>
                </a:tc>
              </a:tr>
            </a:tbl>
          </a:graphicData>
        </a:graphic>
      </p:graphicFrame>
      <p:pic>
        <p:nvPicPr>
          <p:cNvPr id="6" name="圖片 5" descr="logo (3).jpg"/>
          <p:cNvPicPr>
            <a:picLocks noChangeAspect="1"/>
          </p:cNvPicPr>
          <p:nvPr/>
        </p:nvPicPr>
        <p:blipFill>
          <a:blip r:embed="rId4" cstate="print"/>
          <a:stretch>
            <a:fillRect/>
          </a:stretch>
        </p:blipFill>
        <p:spPr>
          <a:xfrm flipV="1">
            <a:off x="0" y="0"/>
            <a:ext cx="476672" cy="476672"/>
          </a:xfrm>
          <a:prstGeom prst="rect">
            <a:avLst/>
          </a:prstGeom>
        </p:spPr>
      </p:pic>
      <p:pic>
        <p:nvPicPr>
          <p:cNvPr id="7" name="Picture 3" descr="C:\Documents and Settings\User\桌面\計畫資料-交接\成果展\文宣品設計\沒有落款.JPG"/>
          <p:cNvPicPr>
            <a:picLocks noChangeAspect="1" noChangeArrowheads="1"/>
          </p:cNvPicPr>
          <p:nvPr/>
        </p:nvPicPr>
        <p:blipFill>
          <a:blip r:embed="rId5" cstate="print"/>
          <a:srcRect/>
          <a:stretch>
            <a:fillRect/>
          </a:stretch>
        </p:blipFill>
        <p:spPr bwMode="auto">
          <a:xfrm>
            <a:off x="504056" y="144016"/>
            <a:ext cx="1643602" cy="205966"/>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dirty="0">
                <a:solidFill>
                  <a:schemeClr val="tx2"/>
                </a:solidFill>
                <a:latin typeface="標楷體" pitchFamily="65" charset="-120"/>
                <a:ea typeface="標楷體" pitchFamily="65" charset="-120"/>
              </a:rPr>
              <a:t>老照片物件狀況</a:t>
            </a:r>
          </a:p>
        </p:txBody>
      </p:sp>
      <p:pic>
        <p:nvPicPr>
          <p:cNvPr id="4" name="內容版面配置區 3" descr="ppt底圖2.jpg"/>
          <p:cNvPicPr>
            <a:picLocks noGrp="1" noChangeAspect="1"/>
          </p:cNvPicPr>
          <p:nvPr>
            <p:ph idx="1"/>
          </p:nvPr>
        </p:nvPicPr>
        <p:blipFill>
          <a:blip r:embed="rId3" cstate="print"/>
          <a:stretch>
            <a:fillRect/>
          </a:stretch>
        </p:blipFill>
        <p:spPr>
          <a:xfrm>
            <a:off x="0" y="4527702"/>
            <a:ext cx="9144000" cy="2357682"/>
          </a:xfrm>
        </p:spPr>
      </p:pic>
      <p:pic>
        <p:nvPicPr>
          <p:cNvPr id="5" name="Picture 2" descr="D:\照片3\nEO_IMG_DSC_0386.jpg"/>
          <p:cNvPicPr>
            <a:picLocks noChangeAspect="1" noChangeArrowheads="1"/>
          </p:cNvPicPr>
          <p:nvPr/>
        </p:nvPicPr>
        <p:blipFill>
          <a:blip r:embed="rId4" cstate="email"/>
          <a:srcRect/>
          <a:stretch>
            <a:fillRect/>
          </a:stretch>
        </p:blipFill>
        <p:spPr bwMode="auto">
          <a:xfrm>
            <a:off x="827584" y="1556792"/>
            <a:ext cx="1801040" cy="1196674"/>
          </a:xfrm>
          <a:prstGeom prst="rect">
            <a:avLst/>
          </a:prstGeom>
          <a:ln>
            <a:noFill/>
          </a:ln>
          <a:effectLst>
            <a:softEdge rad="112500"/>
          </a:effectLst>
        </p:spPr>
      </p:pic>
      <p:pic>
        <p:nvPicPr>
          <p:cNvPr id="9" name="圖片 8" descr="7404CF3628議員質詢郁慕明A13.jpg"/>
          <p:cNvPicPr>
            <a:picLocks noChangeAspect="1"/>
          </p:cNvPicPr>
          <p:nvPr/>
        </p:nvPicPr>
        <p:blipFill>
          <a:blip r:embed="rId5" cstate="email"/>
          <a:stretch>
            <a:fillRect/>
          </a:stretch>
        </p:blipFill>
        <p:spPr>
          <a:xfrm>
            <a:off x="6084168" y="1412776"/>
            <a:ext cx="2107612" cy="140507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 name="圖片 9" descr="7409趙少康質詢A33.jpg"/>
          <p:cNvPicPr>
            <a:picLocks noChangeAspect="1"/>
          </p:cNvPicPr>
          <p:nvPr/>
        </p:nvPicPr>
        <p:blipFill>
          <a:blip r:embed="rId6" cstate="email"/>
          <a:stretch>
            <a:fillRect/>
          </a:stretch>
        </p:blipFill>
        <p:spPr>
          <a:xfrm>
            <a:off x="6228184" y="3212976"/>
            <a:ext cx="2107612" cy="140507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1" name="圖片 10" descr="謝長廷.jpg"/>
          <p:cNvPicPr>
            <a:picLocks noChangeAspect="1"/>
          </p:cNvPicPr>
          <p:nvPr/>
        </p:nvPicPr>
        <p:blipFill>
          <a:blip r:embed="rId7" cstate="email"/>
          <a:stretch>
            <a:fillRect/>
          </a:stretch>
        </p:blipFill>
        <p:spPr>
          <a:xfrm>
            <a:off x="4211960" y="2564904"/>
            <a:ext cx="1663904" cy="111401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2" name="Picture 3" descr="D:\照片3\nEO_IMG_DSC_0404.jpg"/>
          <p:cNvPicPr>
            <a:picLocks noChangeAspect="1" noChangeArrowheads="1"/>
          </p:cNvPicPr>
          <p:nvPr/>
        </p:nvPicPr>
        <p:blipFill>
          <a:blip r:embed="rId8" cstate="email"/>
          <a:srcRect/>
          <a:stretch>
            <a:fillRect/>
          </a:stretch>
        </p:blipFill>
        <p:spPr bwMode="auto">
          <a:xfrm>
            <a:off x="1691680" y="2996952"/>
            <a:ext cx="1934358" cy="1285254"/>
          </a:xfrm>
          <a:prstGeom prst="rect">
            <a:avLst/>
          </a:prstGeom>
          <a:ln>
            <a:noFill/>
          </a:ln>
          <a:effectLst>
            <a:softEdge rad="112500"/>
          </a:effectLst>
        </p:spPr>
      </p:pic>
      <p:pic>
        <p:nvPicPr>
          <p:cNvPr id="13" name="Picture 7" descr="D:\照片3\nEO_IMG_DSC_0371.jpg"/>
          <p:cNvPicPr>
            <a:picLocks noChangeAspect="1" noChangeArrowheads="1"/>
          </p:cNvPicPr>
          <p:nvPr/>
        </p:nvPicPr>
        <p:blipFill>
          <a:blip r:embed="rId9" cstate="email"/>
          <a:srcRect/>
          <a:stretch>
            <a:fillRect/>
          </a:stretch>
        </p:blipFill>
        <p:spPr bwMode="auto">
          <a:xfrm>
            <a:off x="179512" y="2924944"/>
            <a:ext cx="1368152" cy="2059120"/>
          </a:xfrm>
          <a:prstGeom prst="rect">
            <a:avLst/>
          </a:prstGeom>
          <a:ln>
            <a:noFill/>
          </a:ln>
          <a:effectLst>
            <a:softEdge rad="112500"/>
          </a:effectLst>
        </p:spPr>
      </p:pic>
      <p:pic>
        <p:nvPicPr>
          <p:cNvPr id="14" name="圖片 13" descr="logo (3).jpg"/>
          <p:cNvPicPr>
            <a:picLocks noChangeAspect="1"/>
          </p:cNvPicPr>
          <p:nvPr/>
        </p:nvPicPr>
        <p:blipFill>
          <a:blip r:embed="rId10" cstate="print"/>
          <a:stretch>
            <a:fillRect/>
          </a:stretch>
        </p:blipFill>
        <p:spPr>
          <a:xfrm flipV="1">
            <a:off x="0" y="0"/>
            <a:ext cx="476672" cy="476672"/>
          </a:xfrm>
          <a:prstGeom prst="rect">
            <a:avLst/>
          </a:prstGeom>
        </p:spPr>
      </p:pic>
      <p:pic>
        <p:nvPicPr>
          <p:cNvPr id="15" name="Picture 3" descr="C:\Documents and Settings\User\桌面\計畫資料-交接\成果展\文宣品設計\沒有落款.JPG"/>
          <p:cNvPicPr>
            <a:picLocks noChangeAspect="1" noChangeArrowheads="1"/>
          </p:cNvPicPr>
          <p:nvPr/>
        </p:nvPicPr>
        <p:blipFill>
          <a:blip r:embed="rId11" cstate="print"/>
          <a:srcRect/>
          <a:stretch>
            <a:fillRect/>
          </a:stretch>
        </p:blipFill>
        <p:spPr bwMode="auto">
          <a:xfrm>
            <a:off x="504056" y="144016"/>
            <a:ext cx="1643602" cy="205966"/>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chemeClr val="tx2"/>
                </a:solidFill>
                <a:latin typeface="標楷體" pitchFamily="65" charset="-120"/>
                <a:ea typeface="標楷體" pitchFamily="65" charset="-120"/>
              </a:rPr>
              <a:t>老照片數位化執行方式</a:t>
            </a:r>
            <a:endParaRPr lang="zh-TW" altLang="en-US" dirty="0"/>
          </a:p>
        </p:txBody>
      </p:sp>
      <p:graphicFrame>
        <p:nvGraphicFramePr>
          <p:cNvPr id="4" name="內容版面配置區 3"/>
          <p:cNvGraphicFramePr>
            <a:graphicFrameLocks noGrp="1"/>
          </p:cNvGraphicFramePr>
          <p:nvPr>
            <p:ph idx="1"/>
          </p:nvPr>
        </p:nvGraphicFramePr>
        <p:xfrm>
          <a:off x="827584" y="980728"/>
          <a:ext cx="7468144" cy="38058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內容版面配置區 3" descr="ppt底圖2.jpg"/>
          <p:cNvPicPr>
            <a:picLocks noChangeAspect="1"/>
          </p:cNvPicPr>
          <p:nvPr/>
        </p:nvPicPr>
        <p:blipFill>
          <a:blip r:embed="rId8" cstate="print"/>
          <a:stretch>
            <a:fillRect/>
          </a:stretch>
        </p:blipFill>
        <p:spPr>
          <a:xfrm>
            <a:off x="0" y="4500318"/>
            <a:ext cx="9144000" cy="2357682"/>
          </a:xfrm>
          <a:prstGeom prst="rect">
            <a:avLst/>
          </a:prstGeom>
        </p:spPr>
      </p:pic>
      <p:pic>
        <p:nvPicPr>
          <p:cNvPr id="6" name="圖片 5" descr="Y:\齊震\老照片知識內涵.jpg"/>
          <p:cNvPicPr/>
          <p:nvPr/>
        </p:nvPicPr>
        <p:blipFill>
          <a:blip r:embed="rId9" cstate="print"/>
          <a:srcRect/>
          <a:stretch>
            <a:fillRect/>
          </a:stretch>
        </p:blipFill>
        <p:spPr bwMode="auto">
          <a:xfrm>
            <a:off x="3275856" y="3573016"/>
            <a:ext cx="2304256" cy="172819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圖片 6" descr="logo (3).jpg"/>
          <p:cNvPicPr>
            <a:picLocks noChangeAspect="1"/>
          </p:cNvPicPr>
          <p:nvPr/>
        </p:nvPicPr>
        <p:blipFill>
          <a:blip r:embed="rId10" cstate="print"/>
          <a:stretch>
            <a:fillRect/>
          </a:stretch>
        </p:blipFill>
        <p:spPr>
          <a:xfrm flipV="1">
            <a:off x="0" y="0"/>
            <a:ext cx="476672" cy="476672"/>
          </a:xfrm>
          <a:prstGeom prst="rect">
            <a:avLst/>
          </a:prstGeom>
        </p:spPr>
      </p:pic>
      <p:pic>
        <p:nvPicPr>
          <p:cNvPr id="8" name="Picture 3" descr="C:\Documents and Settings\User\桌面\計畫資料-交接\成果展\文宣品設計\沒有落款.JPG"/>
          <p:cNvPicPr>
            <a:picLocks noChangeAspect="1" noChangeArrowheads="1"/>
          </p:cNvPicPr>
          <p:nvPr/>
        </p:nvPicPr>
        <p:blipFill>
          <a:blip r:embed="rId11" cstate="print"/>
          <a:srcRect/>
          <a:stretch>
            <a:fillRect/>
          </a:stretch>
        </p:blipFill>
        <p:spPr bwMode="auto">
          <a:xfrm>
            <a:off x="504056" y="144016"/>
            <a:ext cx="1643602" cy="20596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dirty="0">
                <a:solidFill>
                  <a:schemeClr val="tx2"/>
                </a:solidFill>
                <a:latin typeface="標楷體" pitchFamily="65" charset="-120"/>
                <a:ea typeface="標楷體" pitchFamily="65" charset="-120"/>
              </a:rPr>
              <a:t>成果呈現方式</a:t>
            </a:r>
          </a:p>
        </p:txBody>
      </p:sp>
      <p:pic>
        <p:nvPicPr>
          <p:cNvPr id="4" name="內容版面配置區 3" descr="ppt底圖2.jpg"/>
          <p:cNvPicPr>
            <a:picLocks noGrp="1" noChangeAspect="1"/>
          </p:cNvPicPr>
          <p:nvPr>
            <p:ph idx="1"/>
          </p:nvPr>
        </p:nvPicPr>
        <p:blipFill>
          <a:blip r:embed="rId3" cstate="print"/>
          <a:stretch>
            <a:fillRect/>
          </a:stretch>
        </p:blipFill>
        <p:spPr>
          <a:xfrm>
            <a:off x="0" y="4527702"/>
            <a:ext cx="9144000" cy="2357682"/>
          </a:xfrm>
        </p:spPr>
      </p:pic>
      <p:pic>
        <p:nvPicPr>
          <p:cNvPr id="5" name="內容版面配置區 6"/>
          <p:cNvPicPr>
            <a:picLocks/>
          </p:cNvPicPr>
          <p:nvPr/>
        </p:nvPicPr>
        <p:blipFill>
          <a:blip r:embed="rId4" cstate="email"/>
          <a:srcRect/>
          <a:stretch>
            <a:fillRect/>
          </a:stretch>
        </p:blipFill>
        <p:spPr bwMode="auto">
          <a:xfrm>
            <a:off x="1403648" y="1628800"/>
            <a:ext cx="6174632" cy="2835856"/>
          </a:xfrm>
          <a:prstGeom prst="rect">
            <a:avLst/>
          </a:prstGeom>
          <a:ln>
            <a:noFill/>
          </a:ln>
          <a:effectLst>
            <a:softEdge rad="112500"/>
          </a:effectLst>
        </p:spPr>
      </p:pic>
      <p:pic>
        <p:nvPicPr>
          <p:cNvPr id="6" name="圖片 5" descr="logo (3).jpg"/>
          <p:cNvPicPr>
            <a:picLocks noChangeAspect="1"/>
          </p:cNvPicPr>
          <p:nvPr/>
        </p:nvPicPr>
        <p:blipFill>
          <a:blip r:embed="rId5" cstate="print"/>
          <a:stretch>
            <a:fillRect/>
          </a:stretch>
        </p:blipFill>
        <p:spPr>
          <a:xfrm flipV="1">
            <a:off x="0" y="0"/>
            <a:ext cx="476672" cy="476672"/>
          </a:xfrm>
          <a:prstGeom prst="rect">
            <a:avLst/>
          </a:prstGeom>
        </p:spPr>
      </p:pic>
      <p:pic>
        <p:nvPicPr>
          <p:cNvPr id="7" name="Picture 3" descr="C:\Documents and Settings\User\桌面\計畫資料-交接\成果展\文宣品設計\沒有落款.JPG"/>
          <p:cNvPicPr>
            <a:picLocks noChangeAspect="1" noChangeArrowheads="1"/>
          </p:cNvPicPr>
          <p:nvPr/>
        </p:nvPicPr>
        <p:blipFill>
          <a:blip r:embed="rId6" cstate="print"/>
          <a:srcRect/>
          <a:stretch>
            <a:fillRect/>
          </a:stretch>
        </p:blipFill>
        <p:spPr bwMode="auto">
          <a:xfrm>
            <a:off x="504056" y="144016"/>
            <a:ext cx="1643602" cy="20596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dirty="0">
                <a:solidFill>
                  <a:schemeClr val="tx2"/>
                </a:solidFill>
                <a:latin typeface="標楷體" pitchFamily="65" charset="-120"/>
                <a:ea typeface="標楷體" pitchFamily="65" charset="-120"/>
              </a:rPr>
              <a:t>網站成果</a:t>
            </a:r>
          </a:p>
        </p:txBody>
      </p:sp>
      <p:pic>
        <p:nvPicPr>
          <p:cNvPr id="4" name="內容版面配置區 3" descr="ppt底圖2.jpg"/>
          <p:cNvPicPr>
            <a:picLocks noChangeAspect="1"/>
          </p:cNvPicPr>
          <p:nvPr/>
        </p:nvPicPr>
        <p:blipFill>
          <a:blip r:embed="rId3" cstate="print"/>
          <a:stretch>
            <a:fillRect/>
          </a:stretch>
        </p:blipFill>
        <p:spPr>
          <a:xfrm>
            <a:off x="0" y="4527702"/>
            <a:ext cx="9144000" cy="2357682"/>
          </a:xfrm>
          <a:prstGeom prst="rect">
            <a:avLst/>
          </a:prstGeom>
        </p:spPr>
      </p:pic>
      <p:pic>
        <p:nvPicPr>
          <p:cNvPr id="2051" name="Picture 3" descr="C:\Documents and Settings\User\桌面\計畫資料-交接\成果展\成果展\4.jpg"/>
          <p:cNvPicPr>
            <a:picLocks noChangeAspect="1" noChangeArrowheads="1"/>
          </p:cNvPicPr>
          <p:nvPr/>
        </p:nvPicPr>
        <p:blipFill>
          <a:blip r:embed="rId4" cstate="print"/>
          <a:srcRect/>
          <a:stretch>
            <a:fillRect/>
          </a:stretch>
        </p:blipFill>
        <p:spPr bwMode="auto">
          <a:xfrm>
            <a:off x="1403648" y="1268760"/>
            <a:ext cx="1758316" cy="1342310"/>
          </a:xfrm>
          <a:prstGeom prst="rect">
            <a:avLst/>
          </a:prstGeom>
          <a:noFill/>
        </p:spPr>
      </p:pic>
      <p:pic>
        <p:nvPicPr>
          <p:cNvPr id="2053" name="Picture 5" descr="http://taipeiinthemaking.tcc.gov.tw/tccdig/templates/images/middle.png">
            <a:hlinkClick r:id="rId5"/>
          </p:cNvPr>
          <p:cNvPicPr>
            <a:picLocks noChangeAspect="1" noChangeArrowheads="1"/>
          </p:cNvPicPr>
          <p:nvPr/>
        </p:nvPicPr>
        <p:blipFill>
          <a:blip r:embed="rId6" cstate="print"/>
          <a:srcRect/>
          <a:stretch>
            <a:fillRect/>
          </a:stretch>
        </p:blipFill>
        <p:spPr bwMode="auto">
          <a:xfrm>
            <a:off x="0" y="1916832"/>
            <a:ext cx="1392882" cy="802768"/>
          </a:xfrm>
          <a:prstGeom prst="rect">
            <a:avLst/>
          </a:prstGeom>
          <a:noFill/>
        </p:spPr>
      </p:pic>
      <p:pic>
        <p:nvPicPr>
          <p:cNvPr id="2054" name="Picture 6" descr="http://taipeiinthemaking.tcc.gov.tw/tccdig/templates/images/low.png">
            <a:hlinkClick r:id="rId7"/>
          </p:cNvPr>
          <p:cNvPicPr>
            <a:picLocks noChangeAspect="1" noChangeArrowheads="1"/>
          </p:cNvPicPr>
          <p:nvPr/>
        </p:nvPicPr>
        <p:blipFill>
          <a:blip r:embed="rId8" cstate="print"/>
          <a:srcRect/>
          <a:stretch>
            <a:fillRect/>
          </a:stretch>
        </p:blipFill>
        <p:spPr bwMode="auto">
          <a:xfrm>
            <a:off x="1187624" y="2708920"/>
            <a:ext cx="1536898" cy="885770"/>
          </a:xfrm>
          <a:prstGeom prst="rect">
            <a:avLst/>
          </a:prstGeom>
          <a:noFill/>
        </p:spPr>
      </p:pic>
      <p:pic>
        <p:nvPicPr>
          <p:cNvPr id="2055" name="Picture 7" descr="http://taipeiinthemaking.tcc.gov.tw/tccdig/templates/images/high.png">
            <a:hlinkClick r:id="rId9"/>
          </p:cNvPr>
          <p:cNvPicPr>
            <a:picLocks noChangeAspect="1" noChangeArrowheads="1"/>
          </p:cNvPicPr>
          <p:nvPr/>
        </p:nvPicPr>
        <p:blipFill>
          <a:blip r:embed="rId10" cstate="print"/>
          <a:srcRect/>
          <a:stretch>
            <a:fillRect/>
          </a:stretch>
        </p:blipFill>
        <p:spPr bwMode="auto">
          <a:xfrm>
            <a:off x="0" y="3573016"/>
            <a:ext cx="1536898" cy="885768"/>
          </a:xfrm>
          <a:prstGeom prst="rect">
            <a:avLst/>
          </a:prstGeom>
          <a:noFill/>
        </p:spPr>
      </p:pic>
      <p:sp>
        <p:nvSpPr>
          <p:cNvPr id="14" name="文字方塊 13"/>
          <p:cNvSpPr txBox="1"/>
          <p:nvPr/>
        </p:nvSpPr>
        <p:spPr>
          <a:xfrm>
            <a:off x="1835696" y="4005064"/>
            <a:ext cx="1728192" cy="461665"/>
          </a:xfrm>
          <a:prstGeom prst="rect">
            <a:avLst/>
          </a:prstGeom>
          <a:noFill/>
        </p:spPr>
        <p:txBody>
          <a:bodyPr wrap="square" rtlCol="0">
            <a:spAutoFit/>
          </a:bodyPr>
          <a:lstStyle/>
          <a:p>
            <a:r>
              <a:rPr lang="zh-TW" altLang="en-US" sz="2400" b="1" dirty="0" smtClean="0">
                <a:solidFill>
                  <a:schemeClr val="accent3">
                    <a:lumMod val="50000"/>
                  </a:schemeClr>
                </a:solidFill>
                <a:latin typeface="標楷體" pitchFamily="65" charset="-120"/>
                <a:ea typeface="標楷體" pitchFamily="65" charset="-120"/>
              </a:rPr>
              <a:t>創意學習區</a:t>
            </a:r>
            <a:endParaRPr lang="zh-TW" altLang="en-US" sz="2400" b="1" dirty="0">
              <a:solidFill>
                <a:schemeClr val="accent3">
                  <a:lumMod val="50000"/>
                </a:schemeClr>
              </a:solidFill>
              <a:latin typeface="標楷體" pitchFamily="65" charset="-120"/>
              <a:ea typeface="標楷體" pitchFamily="65" charset="-120"/>
            </a:endParaRPr>
          </a:p>
        </p:txBody>
      </p:sp>
      <p:pic>
        <p:nvPicPr>
          <p:cNvPr id="2056" name="Picture 8" descr="C:\Documents and Settings\User\桌面\計畫資料-交接\成果展\2.jpg"/>
          <p:cNvPicPr>
            <a:picLocks noChangeAspect="1" noChangeArrowheads="1"/>
          </p:cNvPicPr>
          <p:nvPr/>
        </p:nvPicPr>
        <p:blipFill>
          <a:blip r:embed="rId11" cstate="print"/>
          <a:srcRect/>
          <a:stretch>
            <a:fillRect/>
          </a:stretch>
        </p:blipFill>
        <p:spPr bwMode="auto">
          <a:xfrm>
            <a:off x="6767734" y="1124744"/>
            <a:ext cx="2376265" cy="1584176"/>
          </a:xfrm>
          <a:prstGeom prst="rect">
            <a:avLst/>
          </a:prstGeom>
          <a:noFill/>
        </p:spPr>
      </p:pic>
      <p:sp>
        <p:nvSpPr>
          <p:cNvPr id="16" name="文字方塊 15"/>
          <p:cNvSpPr txBox="1"/>
          <p:nvPr/>
        </p:nvSpPr>
        <p:spPr>
          <a:xfrm>
            <a:off x="7055768" y="2996952"/>
            <a:ext cx="2088232" cy="400110"/>
          </a:xfrm>
          <a:prstGeom prst="rect">
            <a:avLst/>
          </a:prstGeom>
          <a:noFill/>
        </p:spPr>
        <p:txBody>
          <a:bodyPr wrap="square" rtlCol="0">
            <a:spAutoFit/>
          </a:bodyPr>
          <a:lstStyle/>
          <a:p>
            <a:r>
              <a:rPr lang="zh-TW" altLang="en-US" sz="2000" b="1" dirty="0" smtClean="0">
                <a:solidFill>
                  <a:schemeClr val="accent3">
                    <a:lumMod val="50000"/>
                  </a:schemeClr>
                </a:solidFill>
                <a:latin typeface="標楷體" pitchFamily="65" charset="-120"/>
                <a:ea typeface="標楷體" pitchFamily="65" charset="-120"/>
              </a:rPr>
              <a:t>議事動畫小遊戲</a:t>
            </a:r>
            <a:endParaRPr lang="zh-TW" altLang="en-US" sz="2000" b="1" dirty="0">
              <a:solidFill>
                <a:schemeClr val="accent3">
                  <a:lumMod val="50000"/>
                </a:schemeClr>
              </a:solidFill>
              <a:latin typeface="標楷體" pitchFamily="65" charset="-120"/>
              <a:ea typeface="標楷體" pitchFamily="65" charset="-120"/>
            </a:endParaRPr>
          </a:p>
        </p:txBody>
      </p:sp>
      <p:pic>
        <p:nvPicPr>
          <p:cNvPr id="17" name="Picture 3" descr="C:\Documents and Settings\Underfire.UNDERFIR-B75C2A\桌面\openid\google.jpg"/>
          <p:cNvPicPr>
            <a:picLocks noChangeAspect="1" noChangeArrowheads="1"/>
          </p:cNvPicPr>
          <p:nvPr/>
        </p:nvPicPr>
        <p:blipFill>
          <a:blip r:embed="rId12" cstate="email"/>
          <a:srcRect/>
          <a:stretch>
            <a:fillRect/>
          </a:stretch>
        </p:blipFill>
        <p:spPr bwMode="auto">
          <a:xfrm>
            <a:off x="4283968" y="4941168"/>
            <a:ext cx="966412" cy="712092"/>
          </a:xfrm>
          <a:prstGeom prst="rect">
            <a:avLst/>
          </a:prstGeom>
          <a:noFill/>
          <a:ln w="9525">
            <a:noFill/>
            <a:miter lim="800000"/>
            <a:headEnd/>
            <a:tailEnd/>
          </a:ln>
        </p:spPr>
      </p:pic>
      <p:pic>
        <p:nvPicPr>
          <p:cNvPr id="18" name="Picture 2" descr="C:\Documents and Settings\Underfire.UNDERFIR-B75C2A\桌面\openid\facebook.jpg"/>
          <p:cNvPicPr>
            <a:picLocks noChangeAspect="1" noChangeArrowheads="1"/>
          </p:cNvPicPr>
          <p:nvPr/>
        </p:nvPicPr>
        <p:blipFill>
          <a:blip r:embed="rId13" cstate="email"/>
          <a:srcRect/>
          <a:stretch>
            <a:fillRect/>
          </a:stretch>
        </p:blipFill>
        <p:spPr bwMode="auto">
          <a:xfrm>
            <a:off x="4499992" y="5589240"/>
            <a:ext cx="1110812" cy="454422"/>
          </a:xfrm>
          <a:prstGeom prst="rect">
            <a:avLst/>
          </a:prstGeom>
          <a:noFill/>
          <a:ln w="9525">
            <a:noFill/>
            <a:miter lim="800000"/>
            <a:headEnd/>
            <a:tailEnd/>
          </a:ln>
        </p:spPr>
      </p:pic>
      <p:pic>
        <p:nvPicPr>
          <p:cNvPr id="19" name="Picture 2"/>
          <p:cNvPicPr>
            <a:picLocks noChangeAspect="1" noChangeArrowheads="1"/>
          </p:cNvPicPr>
          <p:nvPr/>
        </p:nvPicPr>
        <p:blipFill>
          <a:blip r:embed="rId14" cstate="email"/>
          <a:srcRect/>
          <a:stretch>
            <a:fillRect/>
          </a:stretch>
        </p:blipFill>
        <p:spPr bwMode="auto">
          <a:xfrm>
            <a:off x="3779912" y="4077072"/>
            <a:ext cx="1714512" cy="928694"/>
          </a:xfrm>
          <a:prstGeom prst="rect">
            <a:avLst/>
          </a:prstGeom>
          <a:noFill/>
          <a:ln w="9525">
            <a:noFill/>
            <a:miter lim="800000"/>
            <a:headEnd/>
            <a:tailEnd/>
          </a:ln>
        </p:spPr>
      </p:pic>
      <p:pic>
        <p:nvPicPr>
          <p:cNvPr id="2057" name="Picture 9"/>
          <p:cNvPicPr>
            <a:picLocks noChangeAspect="1" noChangeArrowheads="1"/>
          </p:cNvPicPr>
          <p:nvPr/>
        </p:nvPicPr>
        <p:blipFill>
          <a:blip r:embed="rId15" cstate="print"/>
          <a:srcRect t="17813" b="5801"/>
          <a:stretch>
            <a:fillRect/>
          </a:stretch>
        </p:blipFill>
        <p:spPr bwMode="auto">
          <a:xfrm>
            <a:off x="3329538" y="1340768"/>
            <a:ext cx="3307029" cy="1894592"/>
          </a:xfrm>
          <a:prstGeom prst="rect">
            <a:avLst/>
          </a:prstGeom>
          <a:noFill/>
          <a:ln w="9525">
            <a:noFill/>
            <a:miter lim="800000"/>
            <a:headEnd/>
            <a:tailEnd/>
          </a:ln>
        </p:spPr>
      </p:pic>
      <p:sp>
        <p:nvSpPr>
          <p:cNvPr id="23" name="文字方塊 22"/>
          <p:cNvSpPr txBox="1"/>
          <p:nvPr/>
        </p:nvSpPr>
        <p:spPr>
          <a:xfrm>
            <a:off x="3995936" y="3356992"/>
            <a:ext cx="1800200" cy="400110"/>
          </a:xfrm>
          <a:prstGeom prst="rect">
            <a:avLst/>
          </a:prstGeom>
          <a:noFill/>
        </p:spPr>
        <p:txBody>
          <a:bodyPr wrap="square" rtlCol="0">
            <a:spAutoFit/>
          </a:bodyPr>
          <a:lstStyle/>
          <a:p>
            <a:r>
              <a:rPr lang="zh-TW" altLang="en-US" sz="2000" b="1" dirty="0" smtClean="0">
                <a:solidFill>
                  <a:schemeClr val="accent3">
                    <a:lumMod val="50000"/>
                  </a:schemeClr>
                </a:solidFill>
                <a:latin typeface="標楷體" pitchFamily="65" charset="-120"/>
                <a:ea typeface="標楷體" pitchFamily="65" charset="-120"/>
              </a:rPr>
              <a:t>影音圖文檢索</a:t>
            </a:r>
            <a:endParaRPr lang="zh-TW" altLang="en-US" sz="2000" b="1" dirty="0">
              <a:solidFill>
                <a:schemeClr val="accent3">
                  <a:lumMod val="50000"/>
                </a:schemeClr>
              </a:solidFill>
              <a:latin typeface="標楷體" pitchFamily="65" charset="-120"/>
              <a:ea typeface="標楷體" pitchFamily="65" charset="-120"/>
            </a:endParaRPr>
          </a:p>
        </p:txBody>
      </p:sp>
      <p:pic>
        <p:nvPicPr>
          <p:cNvPr id="20" name="圖片 19" descr="logo (3).jpg"/>
          <p:cNvPicPr>
            <a:picLocks noChangeAspect="1"/>
          </p:cNvPicPr>
          <p:nvPr/>
        </p:nvPicPr>
        <p:blipFill>
          <a:blip r:embed="rId16" cstate="print"/>
          <a:stretch>
            <a:fillRect/>
          </a:stretch>
        </p:blipFill>
        <p:spPr>
          <a:xfrm flipV="1">
            <a:off x="0" y="0"/>
            <a:ext cx="476672" cy="476672"/>
          </a:xfrm>
          <a:prstGeom prst="rect">
            <a:avLst/>
          </a:prstGeom>
        </p:spPr>
      </p:pic>
      <p:pic>
        <p:nvPicPr>
          <p:cNvPr id="21" name="Picture 3" descr="C:\Documents and Settings\User\桌面\計畫資料-交接\成果展\文宣品設計\沒有落款.JPG"/>
          <p:cNvPicPr>
            <a:picLocks noChangeAspect="1" noChangeArrowheads="1"/>
          </p:cNvPicPr>
          <p:nvPr/>
        </p:nvPicPr>
        <p:blipFill>
          <a:blip r:embed="rId17" cstate="print"/>
          <a:srcRect/>
          <a:stretch>
            <a:fillRect/>
          </a:stretch>
        </p:blipFill>
        <p:spPr bwMode="auto">
          <a:xfrm>
            <a:off x="504056" y="144016"/>
            <a:ext cx="1643602" cy="20596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chemeClr val="tx2"/>
                </a:solidFill>
                <a:latin typeface="標楷體" pitchFamily="65" charset="-120"/>
                <a:ea typeface="標楷體" pitchFamily="65" charset="-120"/>
              </a:rPr>
              <a:t>其他成果內容</a:t>
            </a:r>
            <a:endParaRPr lang="zh-TW" altLang="en-US" dirty="0">
              <a:solidFill>
                <a:schemeClr val="tx2"/>
              </a:solidFill>
              <a:latin typeface="標楷體" pitchFamily="65" charset="-120"/>
              <a:ea typeface="標楷體" pitchFamily="65" charset="-120"/>
            </a:endParaRPr>
          </a:p>
        </p:txBody>
      </p:sp>
      <p:pic>
        <p:nvPicPr>
          <p:cNvPr id="4" name="內容版面配置區 3" descr="ppt底圖2.jpg"/>
          <p:cNvPicPr>
            <a:picLocks noGrp="1" noChangeAspect="1"/>
          </p:cNvPicPr>
          <p:nvPr>
            <p:ph idx="1"/>
          </p:nvPr>
        </p:nvPicPr>
        <p:blipFill>
          <a:blip r:embed="rId3" cstate="print"/>
          <a:stretch>
            <a:fillRect/>
          </a:stretch>
        </p:blipFill>
        <p:spPr>
          <a:xfrm>
            <a:off x="0" y="4527702"/>
            <a:ext cx="9144000" cy="2357682"/>
          </a:xfrm>
        </p:spPr>
      </p:pic>
      <p:pic>
        <p:nvPicPr>
          <p:cNvPr id="6" name="圖片 5" descr="logo (3).jpg"/>
          <p:cNvPicPr>
            <a:picLocks noChangeAspect="1"/>
          </p:cNvPicPr>
          <p:nvPr/>
        </p:nvPicPr>
        <p:blipFill>
          <a:blip r:embed="rId4" cstate="print"/>
          <a:stretch>
            <a:fillRect/>
          </a:stretch>
        </p:blipFill>
        <p:spPr>
          <a:xfrm flipV="1">
            <a:off x="0" y="0"/>
            <a:ext cx="476672" cy="476672"/>
          </a:xfrm>
          <a:prstGeom prst="rect">
            <a:avLst/>
          </a:prstGeom>
        </p:spPr>
      </p:pic>
      <p:pic>
        <p:nvPicPr>
          <p:cNvPr id="7" name="Picture 3" descr="C:\Documents and Settings\User\桌面\計畫資料-交接\成果展\文宣品設計\沒有落款.JPG"/>
          <p:cNvPicPr>
            <a:picLocks noChangeAspect="1" noChangeArrowheads="1"/>
          </p:cNvPicPr>
          <p:nvPr/>
        </p:nvPicPr>
        <p:blipFill>
          <a:blip r:embed="rId5" cstate="print"/>
          <a:srcRect/>
          <a:stretch>
            <a:fillRect/>
          </a:stretch>
        </p:blipFill>
        <p:spPr bwMode="auto">
          <a:xfrm>
            <a:off x="504056" y="144016"/>
            <a:ext cx="1643602" cy="205966"/>
          </a:xfrm>
          <a:prstGeom prst="rect">
            <a:avLst/>
          </a:prstGeom>
          <a:noFill/>
        </p:spPr>
      </p:pic>
      <p:sp>
        <p:nvSpPr>
          <p:cNvPr id="9" name="文字方塊 8"/>
          <p:cNvSpPr txBox="1"/>
          <p:nvPr/>
        </p:nvSpPr>
        <p:spPr>
          <a:xfrm>
            <a:off x="1115616" y="4221088"/>
            <a:ext cx="1440160" cy="369332"/>
          </a:xfrm>
          <a:prstGeom prst="rect">
            <a:avLst/>
          </a:prstGeom>
          <a:noFill/>
        </p:spPr>
        <p:txBody>
          <a:bodyPr wrap="square" rtlCol="0">
            <a:spAutoFit/>
          </a:bodyPr>
          <a:lstStyle/>
          <a:p>
            <a:r>
              <a:rPr lang="zh-TW" altLang="en-US" b="1" dirty="0" smtClean="0">
                <a:solidFill>
                  <a:srgbClr val="002060"/>
                </a:solidFill>
              </a:rPr>
              <a:t>成果展</a:t>
            </a:r>
            <a:r>
              <a:rPr lang="en-US" altLang="zh-TW" b="1" dirty="0" smtClean="0">
                <a:solidFill>
                  <a:srgbClr val="002060"/>
                </a:solidFill>
              </a:rPr>
              <a:t>DM</a:t>
            </a:r>
            <a:endParaRPr lang="zh-TW" altLang="en-US" b="1" dirty="0">
              <a:solidFill>
                <a:srgbClr val="002060"/>
              </a:solidFill>
            </a:endParaRPr>
          </a:p>
        </p:txBody>
      </p:sp>
      <p:pic>
        <p:nvPicPr>
          <p:cNvPr id="10" name="圖片 9" descr="IMG_2516.JPG"/>
          <p:cNvPicPr/>
          <p:nvPr/>
        </p:nvPicPr>
        <p:blipFill>
          <a:blip r:embed="rId6" cstate="print"/>
          <a:stretch>
            <a:fillRect/>
          </a:stretch>
        </p:blipFill>
        <p:spPr>
          <a:xfrm>
            <a:off x="2915816" y="1628800"/>
            <a:ext cx="2520280" cy="1872208"/>
          </a:xfrm>
          <a:prstGeom prst="rect">
            <a:avLst/>
          </a:prstGeom>
          <a:ln>
            <a:noFill/>
          </a:ln>
          <a:effectLst>
            <a:outerShdw blurRad="292100" dist="139700" dir="2700000" algn="tl" rotWithShape="0">
              <a:srgbClr val="333333">
                <a:alpha val="65000"/>
              </a:srgbClr>
            </a:outerShdw>
          </a:effectLst>
        </p:spPr>
      </p:pic>
      <p:sp>
        <p:nvSpPr>
          <p:cNvPr id="11" name="文字方塊 10"/>
          <p:cNvSpPr txBox="1"/>
          <p:nvPr/>
        </p:nvSpPr>
        <p:spPr>
          <a:xfrm>
            <a:off x="4572000" y="3717032"/>
            <a:ext cx="1152128" cy="369332"/>
          </a:xfrm>
          <a:prstGeom prst="rect">
            <a:avLst/>
          </a:prstGeom>
          <a:noFill/>
        </p:spPr>
        <p:txBody>
          <a:bodyPr wrap="square" rtlCol="0">
            <a:spAutoFit/>
          </a:bodyPr>
          <a:lstStyle/>
          <a:p>
            <a:r>
              <a:rPr lang="zh-TW" altLang="en-US" b="1" dirty="0" smtClean="0">
                <a:solidFill>
                  <a:srgbClr val="002060"/>
                </a:solidFill>
              </a:rPr>
              <a:t>教育訓練</a:t>
            </a:r>
            <a:endParaRPr lang="zh-TW" altLang="en-US" b="1" dirty="0">
              <a:solidFill>
                <a:srgbClr val="002060"/>
              </a:solidFill>
            </a:endParaRPr>
          </a:p>
        </p:txBody>
      </p:sp>
      <p:pic>
        <p:nvPicPr>
          <p:cNvPr id="12" name="圖片 11" descr="IMG_2462.JPG"/>
          <p:cNvPicPr/>
          <p:nvPr/>
        </p:nvPicPr>
        <p:blipFill>
          <a:blip r:embed="rId7" cstate="print"/>
          <a:stretch>
            <a:fillRect/>
          </a:stretch>
        </p:blipFill>
        <p:spPr>
          <a:xfrm>
            <a:off x="899592" y="980728"/>
            <a:ext cx="1872208" cy="3127896"/>
          </a:xfrm>
          <a:prstGeom prst="rect">
            <a:avLst/>
          </a:prstGeom>
          <a:ln>
            <a:noFill/>
          </a:ln>
          <a:effectLst>
            <a:softEdge rad="11250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dirty="0">
                <a:solidFill>
                  <a:schemeClr val="tx2"/>
                </a:solidFill>
                <a:latin typeface="標楷體" pitchFamily="65" charset="-120"/>
                <a:ea typeface="標楷體" pitchFamily="65" charset="-120"/>
              </a:rPr>
              <a:t>聯絡方式</a:t>
            </a:r>
          </a:p>
        </p:txBody>
      </p:sp>
      <p:pic>
        <p:nvPicPr>
          <p:cNvPr id="4" name="內容版面配置區 3" descr="ppt底圖2.jpg"/>
          <p:cNvPicPr>
            <a:picLocks noGrp="1" noChangeAspect="1"/>
          </p:cNvPicPr>
          <p:nvPr>
            <p:ph idx="1"/>
          </p:nvPr>
        </p:nvPicPr>
        <p:blipFill>
          <a:blip r:embed="rId3" cstate="print"/>
          <a:stretch>
            <a:fillRect/>
          </a:stretch>
        </p:blipFill>
        <p:spPr>
          <a:xfrm>
            <a:off x="0" y="4527702"/>
            <a:ext cx="9144000" cy="2357682"/>
          </a:xfrm>
        </p:spPr>
      </p:pic>
      <p:sp>
        <p:nvSpPr>
          <p:cNvPr id="5" name="文字方塊 4"/>
          <p:cNvSpPr txBox="1"/>
          <p:nvPr/>
        </p:nvSpPr>
        <p:spPr>
          <a:xfrm>
            <a:off x="4499992" y="1772816"/>
            <a:ext cx="4644008" cy="923330"/>
          </a:xfrm>
          <a:prstGeom prst="rect">
            <a:avLst/>
          </a:prstGeom>
          <a:noFill/>
        </p:spPr>
        <p:txBody>
          <a:bodyPr wrap="square" rtlCol="0">
            <a:spAutoFit/>
          </a:bodyPr>
          <a:lstStyle/>
          <a:p>
            <a:endParaRPr lang="zh-TW" altLang="zh-TW" dirty="0"/>
          </a:p>
          <a:p>
            <a:endParaRPr kumimoji="0" lang="en-US" altLang="zh-TW" dirty="0" smtClean="0">
              <a:latin typeface="Times New Roman" pitchFamily="18" charset="0"/>
              <a:ea typeface="文鼎特毛楷" pitchFamily="49" charset="-120"/>
              <a:cs typeface="Times New Roman" pitchFamily="18" charset="0"/>
            </a:endParaRPr>
          </a:p>
          <a:p>
            <a:endParaRPr lang="zh-TW" altLang="en-US" dirty="0"/>
          </a:p>
        </p:txBody>
      </p:sp>
      <p:pic>
        <p:nvPicPr>
          <p:cNvPr id="6" name="圖片 5" descr="logo (3).jpg"/>
          <p:cNvPicPr>
            <a:picLocks noChangeAspect="1"/>
          </p:cNvPicPr>
          <p:nvPr/>
        </p:nvPicPr>
        <p:blipFill>
          <a:blip r:embed="rId4" cstate="print"/>
          <a:stretch>
            <a:fillRect/>
          </a:stretch>
        </p:blipFill>
        <p:spPr>
          <a:xfrm flipV="1">
            <a:off x="0" y="0"/>
            <a:ext cx="476672" cy="476672"/>
          </a:xfrm>
          <a:prstGeom prst="rect">
            <a:avLst/>
          </a:prstGeom>
        </p:spPr>
      </p:pic>
      <p:pic>
        <p:nvPicPr>
          <p:cNvPr id="7" name="Picture 3" descr="C:\Documents and Settings\User\桌面\計畫資料-交接\成果展\文宣品設計\沒有落款.JPG"/>
          <p:cNvPicPr>
            <a:picLocks noChangeAspect="1" noChangeArrowheads="1"/>
          </p:cNvPicPr>
          <p:nvPr/>
        </p:nvPicPr>
        <p:blipFill>
          <a:blip r:embed="rId5" cstate="print"/>
          <a:srcRect/>
          <a:stretch>
            <a:fillRect/>
          </a:stretch>
        </p:blipFill>
        <p:spPr bwMode="auto">
          <a:xfrm>
            <a:off x="504056" y="144016"/>
            <a:ext cx="1643602" cy="205966"/>
          </a:xfrm>
          <a:prstGeom prst="rect">
            <a:avLst/>
          </a:prstGeom>
          <a:noFill/>
        </p:spPr>
      </p:pic>
      <p:sp>
        <p:nvSpPr>
          <p:cNvPr id="8" name="文字方塊 7"/>
          <p:cNvSpPr txBox="1"/>
          <p:nvPr/>
        </p:nvSpPr>
        <p:spPr>
          <a:xfrm>
            <a:off x="1115616" y="1700808"/>
            <a:ext cx="5688632" cy="3877985"/>
          </a:xfrm>
          <a:prstGeom prst="rect">
            <a:avLst/>
          </a:prstGeom>
          <a:noFill/>
        </p:spPr>
        <p:txBody>
          <a:bodyPr wrap="square" rtlCol="0">
            <a:spAutoFit/>
          </a:bodyPr>
          <a:lstStyle/>
          <a:p>
            <a:r>
              <a:rPr lang="zh-TW" altLang="en-US" sz="2400" dirty="0" smtClean="0">
                <a:solidFill>
                  <a:schemeClr val="accent5">
                    <a:lumMod val="50000"/>
                  </a:schemeClr>
                </a:solidFill>
                <a:latin typeface="標楷體" pitchFamily="65" charset="-120"/>
                <a:ea typeface="標楷體" pitchFamily="65" charset="-120"/>
              </a:rPr>
              <a:t>國立中興大學圖書資訊</a:t>
            </a:r>
            <a:r>
              <a:rPr lang="zh-TW" altLang="en-US" sz="2400" dirty="0" smtClean="0">
                <a:solidFill>
                  <a:schemeClr val="accent5">
                    <a:lumMod val="50000"/>
                  </a:schemeClr>
                </a:solidFill>
                <a:latin typeface="標楷體" pitchFamily="65" charset="-120"/>
                <a:ea typeface="標楷體" pitchFamily="65" charset="-120"/>
              </a:rPr>
              <a:t>所</a:t>
            </a:r>
            <a:endParaRPr lang="en-US" altLang="zh-TW" sz="2400" dirty="0" smtClean="0">
              <a:solidFill>
                <a:schemeClr val="accent5">
                  <a:lumMod val="50000"/>
                </a:schemeClr>
              </a:solidFill>
              <a:latin typeface="標楷體" pitchFamily="65" charset="-120"/>
              <a:ea typeface="標楷體" pitchFamily="65" charset="-120"/>
            </a:endParaRPr>
          </a:p>
          <a:p>
            <a:r>
              <a:rPr lang="zh-TW" altLang="en-US" sz="2400" dirty="0" smtClean="0">
                <a:solidFill>
                  <a:schemeClr val="accent5">
                    <a:lumMod val="50000"/>
                  </a:schemeClr>
                </a:solidFill>
                <a:latin typeface="標楷體" pitchFamily="65" charset="-120"/>
                <a:ea typeface="標楷體" pitchFamily="65" charset="-120"/>
              </a:rPr>
              <a:t>計畫主持人：蘇小鳳所長</a:t>
            </a:r>
            <a:endParaRPr lang="en-US" altLang="zh-TW" sz="2400" dirty="0" smtClean="0">
              <a:solidFill>
                <a:schemeClr val="accent5">
                  <a:lumMod val="50000"/>
                </a:schemeClr>
              </a:solidFill>
              <a:latin typeface="標楷體" pitchFamily="65" charset="-120"/>
              <a:ea typeface="標楷體" pitchFamily="65" charset="-120"/>
            </a:endParaRPr>
          </a:p>
          <a:p>
            <a:r>
              <a:rPr lang="zh-TW" altLang="en-US" sz="2400" dirty="0" smtClean="0">
                <a:solidFill>
                  <a:schemeClr val="accent5">
                    <a:lumMod val="50000"/>
                  </a:schemeClr>
                </a:solidFill>
                <a:latin typeface="標楷體" pitchFamily="65" charset="-120"/>
                <a:ea typeface="標楷體" pitchFamily="65" charset="-120"/>
              </a:rPr>
              <a:t>計畫專案助理</a:t>
            </a:r>
            <a:r>
              <a:rPr lang="zh-TW" altLang="en-US" sz="2400" dirty="0" smtClean="0">
                <a:solidFill>
                  <a:schemeClr val="accent5">
                    <a:lumMod val="50000"/>
                  </a:schemeClr>
                </a:solidFill>
                <a:latin typeface="標楷體" pitchFamily="65" charset="-120"/>
                <a:ea typeface="標楷體" pitchFamily="65" charset="-120"/>
              </a:rPr>
              <a:t>：</a:t>
            </a:r>
            <a:r>
              <a:rPr lang="zh-TW" altLang="en-US" sz="2400" dirty="0" smtClean="0">
                <a:solidFill>
                  <a:schemeClr val="accent5">
                    <a:lumMod val="50000"/>
                  </a:schemeClr>
                </a:solidFill>
                <a:latin typeface="標楷體" pitchFamily="65" charset="-120"/>
                <a:ea typeface="標楷體" pitchFamily="65" charset="-120"/>
              </a:rPr>
              <a:t>張</a:t>
            </a:r>
            <a:r>
              <a:rPr lang="zh-TW" altLang="en-US" sz="2400" dirty="0" smtClean="0">
                <a:solidFill>
                  <a:schemeClr val="accent5">
                    <a:lumMod val="50000"/>
                  </a:schemeClr>
                </a:solidFill>
                <a:latin typeface="標楷體" pitchFamily="65" charset="-120"/>
                <a:ea typeface="標楷體" pitchFamily="65" charset="-120"/>
              </a:rPr>
              <a:t>夢禪</a:t>
            </a:r>
            <a:r>
              <a:rPr lang="en-US" altLang="zh-TW" sz="2400" dirty="0" smtClean="0">
                <a:solidFill>
                  <a:schemeClr val="accent5">
                    <a:lumMod val="50000"/>
                  </a:schemeClr>
                </a:solidFill>
                <a:latin typeface="標楷體" pitchFamily="65" charset="-120"/>
                <a:ea typeface="標楷體" pitchFamily="65" charset="-120"/>
              </a:rPr>
              <a:t/>
            </a:r>
            <a:br>
              <a:rPr lang="en-US" altLang="zh-TW" sz="2400" dirty="0" smtClean="0">
                <a:solidFill>
                  <a:schemeClr val="accent5">
                    <a:lumMod val="50000"/>
                  </a:schemeClr>
                </a:solidFill>
                <a:latin typeface="標楷體" pitchFamily="65" charset="-120"/>
                <a:ea typeface="標楷體" pitchFamily="65" charset="-120"/>
              </a:rPr>
            </a:br>
            <a:r>
              <a:rPr lang="en-US" altLang="zh-TW" sz="2400" dirty="0" smtClean="0">
                <a:solidFill>
                  <a:schemeClr val="accent5">
                    <a:lumMod val="50000"/>
                  </a:schemeClr>
                </a:solidFill>
                <a:latin typeface="標楷體" pitchFamily="65" charset="-120"/>
                <a:ea typeface="標楷體" pitchFamily="65" charset="-120"/>
                <a:cs typeface="Times New Roman" pitchFamily="18" charset="0"/>
              </a:rPr>
              <a:t>Email</a:t>
            </a:r>
            <a:r>
              <a:rPr lang="zh-TW" altLang="en-US" sz="2400" dirty="0" smtClean="0">
                <a:solidFill>
                  <a:schemeClr val="accent5">
                    <a:lumMod val="50000"/>
                  </a:schemeClr>
                </a:solidFill>
                <a:latin typeface="標楷體" pitchFamily="65" charset="-120"/>
                <a:ea typeface="標楷體" pitchFamily="65" charset="-120"/>
                <a:cs typeface="Times New Roman" pitchFamily="18" charset="0"/>
              </a:rPr>
              <a:t>：</a:t>
            </a:r>
            <a:r>
              <a:rPr lang="en-US" altLang="zh-TW" sz="2400" dirty="0" smtClean="0">
                <a:solidFill>
                  <a:schemeClr val="accent5">
                    <a:lumMod val="50000"/>
                  </a:schemeClr>
                </a:solidFill>
                <a:latin typeface="標楷體" pitchFamily="65" charset="-120"/>
                <a:ea typeface="標楷體" pitchFamily="65" charset="-120"/>
                <a:cs typeface="Times New Roman" pitchFamily="18" charset="0"/>
              </a:rPr>
              <a:t>tccdig@gmail.com</a:t>
            </a:r>
            <a:br>
              <a:rPr lang="en-US" altLang="zh-TW" sz="2400" dirty="0" smtClean="0">
                <a:solidFill>
                  <a:schemeClr val="accent5">
                    <a:lumMod val="50000"/>
                  </a:schemeClr>
                </a:solidFill>
                <a:latin typeface="標楷體" pitchFamily="65" charset="-120"/>
                <a:ea typeface="標楷體" pitchFamily="65" charset="-120"/>
                <a:cs typeface="Times New Roman" pitchFamily="18" charset="0"/>
              </a:rPr>
            </a:br>
            <a:r>
              <a:rPr lang="zh-TW" altLang="en-US" sz="2400" dirty="0" smtClean="0">
                <a:solidFill>
                  <a:schemeClr val="accent5">
                    <a:lumMod val="50000"/>
                  </a:schemeClr>
                </a:solidFill>
                <a:latin typeface="標楷體" pitchFamily="65" charset="-120"/>
                <a:ea typeface="標楷體" pitchFamily="65" charset="-120"/>
                <a:cs typeface="Times New Roman" pitchFamily="18" charset="0"/>
              </a:rPr>
              <a:t>電話：</a:t>
            </a:r>
            <a:r>
              <a:rPr lang="en-US" altLang="zh-TW" sz="2400" dirty="0" smtClean="0">
                <a:solidFill>
                  <a:schemeClr val="accent5">
                    <a:lumMod val="50000"/>
                  </a:schemeClr>
                </a:solidFill>
                <a:latin typeface="標楷體" pitchFamily="65" charset="-120"/>
                <a:ea typeface="標楷體" pitchFamily="65" charset="-120"/>
                <a:cs typeface="Times New Roman" pitchFamily="18" charset="0"/>
              </a:rPr>
              <a:t>(02)2729-7708#8837</a:t>
            </a:r>
          </a:p>
          <a:p>
            <a:r>
              <a:rPr lang="zh-TW" altLang="zh-TW" sz="2400" dirty="0" smtClean="0">
                <a:solidFill>
                  <a:schemeClr val="accent5">
                    <a:lumMod val="50000"/>
                  </a:schemeClr>
                </a:solidFill>
                <a:latin typeface="標楷體" pitchFamily="65" charset="-120"/>
                <a:ea typeface="標楷體" pitchFamily="65" charset="-120"/>
              </a:rPr>
              <a:t>台北市信義區仁愛路四段</a:t>
            </a:r>
            <a:r>
              <a:rPr lang="en-US" altLang="zh-TW" sz="2400" dirty="0" smtClean="0">
                <a:solidFill>
                  <a:schemeClr val="accent5">
                    <a:lumMod val="50000"/>
                  </a:schemeClr>
                </a:solidFill>
                <a:latin typeface="標楷體" pitchFamily="65" charset="-120"/>
                <a:ea typeface="標楷體" pitchFamily="65" charset="-120"/>
              </a:rPr>
              <a:t>507</a:t>
            </a:r>
            <a:r>
              <a:rPr lang="zh-TW" altLang="zh-TW" sz="2400" dirty="0" smtClean="0">
                <a:solidFill>
                  <a:schemeClr val="accent5">
                    <a:lumMod val="50000"/>
                  </a:schemeClr>
                </a:solidFill>
                <a:latin typeface="標楷體" pitchFamily="65" charset="-120"/>
                <a:ea typeface="標楷體" pitchFamily="65" charset="-120"/>
              </a:rPr>
              <a:t>號</a:t>
            </a:r>
            <a:r>
              <a:rPr lang="en-US" altLang="zh-TW" sz="2400" dirty="0" smtClean="0">
                <a:solidFill>
                  <a:schemeClr val="accent5">
                    <a:lumMod val="50000"/>
                  </a:schemeClr>
                </a:solidFill>
                <a:latin typeface="標楷體" pitchFamily="65" charset="-120"/>
                <a:ea typeface="標楷體" pitchFamily="65" charset="-120"/>
              </a:rPr>
              <a:t>8F</a:t>
            </a:r>
          </a:p>
          <a:p>
            <a:endParaRPr lang="en-US" altLang="zh-TW" sz="2400" dirty="0" smtClean="0">
              <a:solidFill>
                <a:schemeClr val="accent5">
                  <a:lumMod val="50000"/>
                </a:schemeClr>
              </a:solidFill>
              <a:latin typeface="標楷體" pitchFamily="65" charset="-120"/>
              <a:ea typeface="標楷體" pitchFamily="65" charset="-120"/>
            </a:endParaRPr>
          </a:p>
          <a:p>
            <a:r>
              <a:rPr kumimoji="0" lang="en-US" altLang="zh-TW" sz="2400" dirty="0" smtClean="0">
                <a:solidFill>
                  <a:schemeClr val="accent5">
                    <a:lumMod val="50000"/>
                  </a:schemeClr>
                </a:solidFill>
                <a:latin typeface="標楷體" pitchFamily="65" charset="-120"/>
                <a:ea typeface="標楷體" pitchFamily="65" charset="-120"/>
              </a:rPr>
              <a:t/>
            </a:r>
            <a:br>
              <a:rPr kumimoji="0" lang="en-US" altLang="zh-TW" sz="2400" dirty="0" smtClean="0">
                <a:solidFill>
                  <a:schemeClr val="accent5">
                    <a:lumMod val="50000"/>
                  </a:schemeClr>
                </a:solidFill>
                <a:latin typeface="標楷體" pitchFamily="65" charset="-120"/>
                <a:ea typeface="標楷體" pitchFamily="65" charset="-120"/>
              </a:rPr>
            </a:br>
            <a:endParaRPr lang="zh-TW" altLang="zh-TW" dirty="0"/>
          </a:p>
          <a:p>
            <a:endParaRPr kumimoji="0" lang="en-US" altLang="zh-TW" dirty="0" smtClean="0">
              <a:latin typeface="Times New Roman" pitchFamily="18" charset="0"/>
              <a:ea typeface="文鼎特毛楷" pitchFamily="49" charset="-120"/>
              <a:cs typeface="Times New Roman" pitchFamily="18" charset="0"/>
            </a:endParaRPr>
          </a:p>
          <a:p>
            <a:endParaRPr lang="zh-TW" altLang="en-US" dirty="0"/>
          </a:p>
        </p:txBody>
      </p:sp>
    </p:spTree>
  </p:cSld>
  <p:clrMapOvr>
    <a:masterClrMapping/>
  </p:clrMapOvr>
</p:sld>
</file>

<file path=ppt/theme/theme1.xml><?xml version="1.0" encoding="utf-8"?>
<a:theme xmlns:a="http://schemas.openxmlformats.org/drawingml/2006/main" name="Office 佈景主題">
  <a:themeElements>
    <a:clrScheme name="地鐵">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TotalTime>
  <Words>235</Words>
  <Application>Microsoft Office PowerPoint</Application>
  <PresentationFormat>如螢幕大小 (4:3)</PresentationFormat>
  <Paragraphs>65</Paragraphs>
  <Slides>9</Slides>
  <Notes>9</Notes>
  <HiddenSlides>0</HiddenSlides>
  <MMClips>0</MMClips>
  <ScaleCrop>false</ScaleCrop>
  <HeadingPairs>
    <vt:vector size="4" baseType="variant">
      <vt:variant>
        <vt:lpstr>佈景主題</vt:lpstr>
      </vt:variant>
      <vt:variant>
        <vt:i4>1</vt:i4>
      </vt:variant>
      <vt:variant>
        <vt:lpstr>投影片標題</vt:lpstr>
      </vt:variant>
      <vt:variant>
        <vt:i4>9</vt:i4>
      </vt:variant>
    </vt:vector>
  </HeadingPairs>
  <TitlesOfParts>
    <vt:vector size="10" baseType="lpstr">
      <vt:lpstr>Office 佈景主題</vt:lpstr>
      <vt:lpstr>投影片 1</vt:lpstr>
      <vt:lpstr>計畫背景與數位典藏內容</vt:lpstr>
      <vt:lpstr>數位典藏內容與成果目標</vt:lpstr>
      <vt:lpstr>老照片物件狀況</vt:lpstr>
      <vt:lpstr>老照片數位化執行方式</vt:lpstr>
      <vt:lpstr>成果呈現方式</vt:lpstr>
      <vt:lpstr>網站成果</vt:lpstr>
      <vt:lpstr>其他成果內容</vt:lpstr>
      <vt:lpstr>聯絡方式</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User</dc:creator>
  <cp:lastModifiedBy>User</cp:lastModifiedBy>
  <cp:revision>13</cp:revision>
  <dcterms:created xsi:type="dcterms:W3CDTF">2010-11-01T09:07:46Z</dcterms:created>
  <dcterms:modified xsi:type="dcterms:W3CDTF">2010-11-01T10:49:33Z</dcterms:modified>
</cp:coreProperties>
</file>